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4" r:id="rId3"/>
    <p:sldId id="257" r:id="rId4"/>
    <p:sldId id="258" r:id="rId5"/>
    <p:sldId id="259" r:id="rId6"/>
    <p:sldId id="261" r:id="rId7"/>
    <p:sldId id="262" r:id="rId8"/>
    <p:sldId id="294" r:id="rId9"/>
    <p:sldId id="260" r:id="rId10"/>
    <p:sldId id="263" r:id="rId11"/>
    <p:sldId id="264" r:id="rId12"/>
    <p:sldId id="265" r:id="rId13"/>
    <p:sldId id="266" r:id="rId14"/>
    <p:sldId id="267" r:id="rId15"/>
    <p:sldId id="268" r:id="rId16"/>
    <p:sldId id="269" r:id="rId17"/>
    <p:sldId id="295" r:id="rId18"/>
    <p:sldId id="296" r:id="rId19"/>
    <p:sldId id="272" r:id="rId20"/>
    <p:sldId id="273" r:id="rId21"/>
    <p:sldId id="274" r:id="rId22"/>
    <p:sldId id="275" r:id="rId23"/>
    <p:sldId id="277" r:id="rId24"/>
    <p:sldId id="278" r:id="rId25"/>
    <p:sldId id="279" r:id="rId26"/>
    <p:sldId id="280" r:id="rId27"/>
    <p:sldId id="298" r:id="rId28"/>
    <p:sldId id="299" r:id="rId29"/>
    <p:sldId id="285" r:id="rId30"/>
    <p:sldId id="286" r:id="rId31"/>
    <p:sldId id="287" r:id="rId32"/>
    <p:sldId id="288" r:id="rId33"/>
    <p:sldId id="289" r:id="rId34"/>
    <p:sldId id="290" r:id="rId35"/>
    <p:sldId id="291" r:id="rId36"/>
    <p:sldId id="300" r:id="rId37"/>
    <p:sldId id="301" r:id="rId38"/>
    <p:sldId id="29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F9FF"/>
    <a:srgbClr val="3BF6FF"/>
    <a:srgbClr val="83FAFF"/>
    <a:srgbClr val="3BCCFF"/>
    <a:srgbClr val="93E3FF"/>
    <a:srgbClr val="FF1117"/>
    <a:srgbClr val="FF0243"/>
    <a:srgbClr val="5DE4FF"/>
    <a:srgbClr val="47E0FF"/>
    <a:srgbClr val="17D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6374" autoAdjust="0"/>
  </p:normalViewPr>
  <p:slideViewPr>
    <p:cSldViewPr snapToGrid="0" showGuides="1">
      <p:cViewPr>
        <p:scale>
          <a:sx n="66" d="100"/>
          <a:sy n="66" d="100"/>
        </p:scale>
        <p:origin x="840" y="5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4"/>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BAF97E-E3E3-4ED1-8066-F9632C44BBAC}"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3513824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BAF97E-E3E3-4ED1-8066-F9632C44BBAC}"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365491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BAF97E-E3E3-4ED1-8066-F9632C44BBAC}"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293011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BAF97E-E3E3-4ED1-8066-F9632C44BBAC}"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738908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0"/>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9" y="4589465"/>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BAF97E-E3E3-4ED1-8066-F9632C44BBAC}"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154364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BAF97E-E3E3-4ED1-8066-F9632C44BBAC}"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140214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7"/>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4"/>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4"/>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BAF97E-E3E3-4ED1-8066-F9632C44BBAC}"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143614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BAF97E-E3E3-4ED1-8066-F9632C44BBAC}"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317995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BAF97E-E3E3-4ED1-8066-F9632C44BBAC}"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243165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9"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7"/>
            <a:ext cx="462915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9"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BAF97E-E3E3-4ED1-8066-F9632C44BBAC}"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207611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9"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7"/>
            <a:ext cx="4629151"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9"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BAF97E-E3E3-4ED1-8066-F9632C44BBAC}"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1D467-D54F-464D-8401-4A4E7A68795A}" type="slidenum">
              <a:rPr lang="en-US" smtClean="0"/>
              <a:t>‹#›</a:t>
            </a:fld>
            <a:endParaRPr lang="en-US"/>
          </a:p>
        </p:txBody>
      </p:sp>
    </p:spTree>
    <p:extLst>
      <p:ext uri="{BB962C8B-B14F-4D97-AF65-F5344CB8AC3E}">
        <p14:creationId xmlns:p14="http://schemas.microsoft.com/office/powerpoint/2010/main" val="1516046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AF97E-E3E3-4ED1-8066-F9632C44BBAC}" type="datetimeFigureOut">
              <a:rPr lang="en-US" smtClean="0"/>
              <a:t>3/20/2024</a:t>
            </a:fld>
            <a:endParaRPr lang="en-US"/>
          </a:p>
        </p:txBody>
      </p:sp>
      <p:sp>
        <p:nvSpPr>
          <p:cNvPr id="5" name="Footer Placeholder 4"/>
          <p:cNvSpPr>
            <a:spLocks noGrp="1"/>
          </p:cNvSpPr>
          <p:nvPr>
            <p:ph type="ftr" sz="quarter" idx="3"/>
          </p:nvPr>
        </p:nvSpPr>
        <p:spPr>
          <a:xfrm>
            <a:off x="3028951"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1"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1D467-D54F-464D-8401-4A4E7A68795A}" type="slidenum">
              <a:rPr lang="en-US" smtClean="0"/>
              <a:t>‹#›</a:t>
            </a:fld>
            <a:endParaRPr lang="en-US"/>
          </a:p>
        </p:txBody>
      </p:sp>
      <p:sp>
        <p:nvSpPr>
          <p:cNvPr id="7" name="MSIPCMContentMarking" descr="{&quot;HashCode&quot;:1503687135,&quot;Placement&quot;:&quot;Header&quot;}">
            <a:extLst>
              <a:ext uri="{FF2B5EF4-FFF2-40B4-BE49-F238E27FC236}">
                <a16:creationId xmlns:a16="http://schemas.microsoft.com/office/drawing/2014/main" xmlns="" id="{19FC1D11-0BBF-46B1-B395-1771FDB0E779}"/>
              </a:ext>
            </a:extLst>
          </p:cNvPr>
          <p:cNvSpPr txBox="1"/>
          <p:nvPr userDrawn="1"/>
        </p:nvSpPr>
        <p:spPr>
          <a:xfrm>
            <a:off x="0" y="0"/>
            <a:ext cx="260732" cy="399390"/>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Arial" panose="020B0604020202020204" pitchFamily="34" charset="0"/>
              </a:rPr>
              <a:t>
 </a:t>
            </a:r>
          </a:p>
        </p:txBody>
      </p:sp>
      <p:sp>
        <p:nvSpPr>
          <p:cNvPr id="8" name="MSIPCMContentMarking" descr="{&quot;HashCode&quot;:-1230239927,&quot;Placement&quot;:&quot;Footer&quot;}">
            <a:extLst>
              <a:ext uri="{FF2B5EF4-FFF2-40B4-BE49-F238E27FC236}">
                <a16:creationId xmlns:a16="http://schemas.microsoft.com/office/drawing/2014/main" xmlns="" id="{BBCD8F3C-183B-4C52-B62F-1A5BE9B586B3}"/>
              </a:ext>
            </a:extLst>
          </p:cNvPr>
          <p:cNvSpPr txBox="1"/>
          <p:nvPr userDrawn="1"/>
        </p:nvSpPr>
        <p:spPr>
          <a:xfrm>
            <a:off x="0" y="6608802"/>
            <a:ext cx="2485381" cy="249198"/>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Arial" panose="020B0604020202020204" pitchFamily="34" charset="0"/>
              </a:rPr>
              <a:t>Saudi Aramco: Company General Use</a:t>
            </a:r>
          </a:p>
        </p:txBody>
      </p:sp>
    </p:spTree>
    <p:extLst>
      <p:ext uri="{BB962C8B-B14F-4D97-AF65-F5344CB8AC3E}">
        <p14:creationId xmlns:p14="http://schemas.microsoft.com/office/powerpoint/2010/main" val="829781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descr="cid:18d7d5b785b94c7ce56">
            <a:extLst>
              <a:ext uri="{FF2B5EF4-FFF2-40B4-BE49-F238E27FC236}">
                <a16:creationId xmlns:a16="http://schemas.microsoft.com/office/drawing/2014/main" xmlns="" id="{A4201C3F-D69A-4C77-96DE-A0C36EEC687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12776"/>
            <a:ext cx="9144001" cy="68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22947CC0-4905-4889-8CD0-65BA1889751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0" y="12776"/>
            <a:ext cx="9144000" cy="6832448"/>
          </a:xfrm>
          <a:prstGeom prst="rect">
            <a:avLst/>
          </a:prstGeom>
        </p:spPr>
      </p:pic>
      <p:sp>
        <p:nvSpPr>
          <p:cNvPr id="4" name="Rectangle 3">
            <a:extLst>
              <a:ext uri="{FF2B5EF4-FFF2-40B4-BE49-F238E27FC236}">
                <a16:creationId xmlns:a16="http://schemas.microsoft.com/office/drawing/2014/main" xmlns="" id="{655664DD-FD00-4193-8CD0-82D11A318A0C}"/>
              </a:ext>
            </a:extLst>
          </p:cNvPr>
          <p:cNvSpPr/>
          <p:nvPr/>
        </p:nvSpPr>
        <p:spPr>
          <a:xfrm>
            <a:off x="3778621" y="6283477"/>
            <a:ext cx="1586755" cy="387275"/>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b="1" dirty="0">
                <a:latin typeface="Trebuchet MS" panose="020B0603020202020204" pitchFamily="34" charset="0"/>
              </a:rPr>
              <a:t>START</a:t>
            </a:r>
          </a:p>
        </p:txBody>
      </p:sp>
      <p:sp>
        <p:nvSpPr>
          <p:cNvPr id="6" name="Rectangle 5">
            <a:extLst>
              <a:ext uri="{FF2B5EF4-FFF2-40B4-BE49-F238E27FC236}">
                <a16:creationId xmlns:a16="http://schemas.microsoft.com/office/drawing/2014/main" xmlns="" id="{D38E6C9D-E25E-4C82-AF80-B1B890215315}"/>
              </a:ext>
            </a:extLst>
          </p:cNvPr>
          <p:cNvSpPr/>
          <p:nvPr/>
        </p:nvSpPr>
        <p:spPr>
          <a:xfrm>
            <a:off x="377505" y="-133473"/>
            <a:ext cx="8649049" cy="1775012"/>
          </a:xfrm>
          <a:prstGeom prst="rect">
            <a:avLst/>
          </a:prstGeom>
          <a:noFill/>
          <a:ln>
            <a:noFill/>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6000" b="1" dirty="0">
                <a:solidFill>
                  <a:schemeClr val="bg1"/>
                </a:solidFill>
                <a:latin typeface="Trebuchet MS" panose="020B0603020202020204" pitchFamily="34" charset="0"/>
              </a:rPr>
              <a:t>Cyber Secure Mission</a:t>
            </a:r>
          </a:p>
        </p:txBody>
      </p:sp>
      <p:sp>
        <p:nvSpPr>
          <p:cNvPr id="10" name="Rectangle 9">
            <a:extLst>
              <a:ext uri="{FF2B5EF4-FFF2-40B4-BE49-F238E27FC236}">
                <a16:creationId xmlns:a16="http://schemas.microsoft.com/office/drawing/2014/main" xmlns="" id="{06DF1D47-1DF3-4272-B33E-47A75901A96B}"/>
              </a:ext>
            </a:extLst>
          </p:cNvPr>
          <p:cNvSpPr/>
          <p:nvPr/>
        </p:nvSpPr>
        <p:spPr>
          <a:xfrm>
            <a:off x="1451295" y="1846402"/>
            <a:ext cx="5947795" cy="3656776"/>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b="1" dirty="0">
                <a:solidFill>
                  <a:schemeClr val="bg1"/>
                </a:solidFill>
                <a:latin typeface="Trebuchet MS" panose="020B0603020202020204" pitchFamily="34" charset="0"/>
              </a:rPr>
              <a:t>Welcome to OCPD Cyber Secure Mission Game </a:t>
            </a:r>
          </a:p>
          <a:p>
            <a:pPr algn="ctr"/>
            <a:r>
              <a:rPr lang="en-US" b="1" dirty="0">
                <a:solidFill>
                  <a:schemeClr val="bg1"/>
                </a:solidFill>
                <a:latin typeface="Trebuchet MS" panose="020B0603020202020204" pitchFamily="34" charset="0"/>
              </a:rPr>
              <a:t>where you will have the opportunity to discover various cybersecurity best practices and become </a:t>
            </a:r>
          </a:p>
          <a:p>
            <a:pPr algn="ctr"/>
            <a:r>
              <a:rPr lang="en-US" b="1" dirty="0">
                <a:solidFill>
                  <a:schemeClr val="bg1"/>
                </a:solidFill>
                <a:latin typeface="Trebuchet MS" panose="020B0603020202020204" pitchFamily="34" charset="0"/>
              </a:rPr>
              <a:t>a digital defender.</a:t>
            </a:r>
          </a:p>
          <a:p>
            <a:pPr algn="ctr"/>
            <a:endParaRPr lang="en-US" b="1" dirty="0">
              <a:solidFill>
                <a:schemeClr val="bg1"/>
              </a:solidFill>
              <a:latin typeface="Trebuchet MS" panose="020B0603020202020204" pitchFamily="34" charset="0"/>
            </a:endParaRPr>
          </a:p>
          <a:p>
            <a:pPr algn="ctr"/>
            <a:r>
              <a:rPr lang="en-US" b="1" dirty="0">
                <a:solidFill>
                  <a:schemeClr val="bg1"/>
                </a:solidFill>
                <a:latin typeface="Trebuchet MS" panose="020B0603020202020204" pitchFamily="34" charset="0"/>
              </a:rPr>
              <a:t>This game will put you in simulated real-world scenarios where you will face multiple cyber threats. By making the right choices, you will learn how to protect the company, yourself, and the people around you from potential cybersecurity attacks. </a:t>
            </a:r>
          </a:p>
          <a:p>
            <a:pPr algn="ctr"/>
            <a:endParaRPr lang="en-US" b="1" dirty="0">
              <a:solidFill>
                <a:schemeClr val="bg1"/>
              </a:solidFill>
              <a:latin typeface="Trebuchet MS" panose="020B0603020202020204" pitchFamily="34" charset="0"/>
            </a:endParaRPr>
          </a:p>
          <a:p>
            <a:pPr algn="ctr"/>
            <a:r>
              <a:rPr lang="en-US" sz="1600" b="1" dirty="0">
                <a:solidFill>
                  <a:schemeClr val="bg1"/>
                </a:solidFill>
                <a:latin typeface="Trebuchet MS" panose="020B0603020202020204" pitchFamily="34" charset="0"/>
              </a:rPr>
              <a:t>All the best!</a:t>
            </a:r>
          </a:p>
          <a:p>
            <a:pPr algn="ctr"/>
            <a:r>
              <a:rPr lang="en-US" sz="1600" b="1" dirty="0">
                <a:solidFill>
                  <a:schemeClr val="bg1"/>
                </a:solidFill>
                <a:latin typeface="Trebuchet MS" panose="020B0603020202020204" pitchFamily="34" charset="0"/>
              </a:rPr>
              <a:t>OCPD IT  </a:t>
            </a:r>
          </a:p>
        </p:txBody>
      </p:sp>
      <p:sp>
        <p:nvSpPr>
          <p:cNvPr id="2" name="AutoShape 2" descr="https://www.fdmgroup.com/wp-content/uploads/iStock-1463532939.jpg">
            <a:extLst>
              <a:ext uri="{FF2B5EF4-FFF2-40B4-BE49-F238E27FC236}">
                <a16:creationId xmlns:a16="http://schemas.microsoft.com/office/drawing/2014/main" xmlns="" id="{91C196AD-7C3B-4A4D-9D11-A4429B0661B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3741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36" descr="cid:18d883e732cd0ce63f224">
            <a:extLst>
              <a:ext uri="{FF2B5EF4-FFF2-40B4-BE49-F238E27FC236}">
                <a16:creationId xmlns:a16="http://schemas.microsoft.com/office/drawing/2014/main" xmlns="" id="{7212DF70-12C4-4D7D-94F6-F4FAAB01A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9136763"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4AA61648-6BCC-4ED0-AF9B-61ED62EF3234}"/>
              </a:ext>
            </a:extLst>
          </p:cNvPr>
          <p:cNvSpPr/>
          <p:nvPr/>
        </p:nvSpPr>
        <p:spPr>
          <a:xfrm>
            <a:off x="140987" y="3831909"/>
            <a:ext cx="3252090" cy="54959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Trebuchet MS" panose="020B0603020202020204" pitchFamily="34" charset="0"/>
              </a:rPr>
              <a:t>Fahad went to have a coffee </a:t>
            </a:r>
          </a:p>
        </p:txBody>
      </p:sp>
      <p:sp>
        <p:nvSpPr>
          <p:cNvPr id="6" name="Rectangle 5">
            <a:extLst>
              <a:ext uri="{FF2B5EF4-FFF2-40B4-BE49-F238E27FC236}">
                <a16:creationId xmlns:a16="http://schemas.microsoft.com/office/drawing/2014/main" xmlns="" id="{38B5888D-B23E-400E-A3D5-803DF1D4C634}"/>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19818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8" descr="cid:18d883cfa335a0abed12">
            <a:extLst>
              <a:ext uri="{FF2B5EF4-FFF2-40B4-BE49-F238E27FC236}">
                <a16:creationId xmlns:a16="http://schemas.microsoft.com/office/drawing/2014/main" xmlns="" id="{D8077477-B817-47F3-AB30-60D9A1E2C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146686"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81D7AF6B-B889-461C-B233-90FABBD0783A}"/>
              </a:ext>
            </a:extLst>
          </p:cNvPr>
          <p:cNvSpPr/>
          <p:nvPr/>
        </p:nvSpPr>
        <p:spPr>
          <a:xfrm>
            <a:off x="4569443" y="639402"/>
            <a:ext cx="4357336" cy="779824"/>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Trebuchet MS" panose="020B0603020202020204" pitchFamily="34" charset="0"/>
              </a:rPr>
              <a:t>When Fahad came back to his office, </a:t>
            </a:r>
          </a:p>
          <a:p>
            <a:pPr algn="ctr"/>
            <a:r>
              <a:rPr lang="en-US" dirty="0">
                <a:latin typeface="Trebuchet MS" panose="020B0603020202020204" pitchFamily="34" charset="0"/>
              </a:rPr>
              <a:t>he saw a USB flash placed at his desk </a:t>
            </a:r>
          </a:p>
        </p:txBody>
      </p:sp>
      <p:sp>
        <p:nvSpPr>
          <p:cNvPr id="7" name="Rectangle 6">
            <a:extLst>
              <a:ext uri="{FF2B5EF4-FFF2-40B4-BE49-F238E27FC236}">
                <a16:creationId xmlns:a16="http://schemas.microsoft.com/office/drawing/2014/main" xmlns="" id="{73EC8959-C0A4-4D03-AFD2-F98AE0EF3E19}"/>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26719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9" descr="cid:18d883d0f354519f6ef13">
            <a:extLst>
              <a:ext uri="{FF2B5EF4-FFF2-40B4-BE49-F238E27FC236}">
                <a16:creationId xmlns:a16="http://schemas.microsoft.com/office/drawing/2014/main" xmlns="" id="{786403AC-ADA8-4961-8E53-D17B342B3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 y="0"/>
            <a:ext cx="9138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xplosion: 8 Points 5">
            <a:extLst>
              <a:ext uri="{FF2B5EF4-FFF2-40B4-BE49-F238E27FC236}">
                <a16:creationId xmlns:a16="http://schemas.microsoft.com/office/drawing/2014/main" xmlns="" id="{161A3063-380D-4679-8A16-FBCE2305E459}"/>
              </a:ext>
            </a:extLst>
          </p:cNvPr>
          <p:cNvSpPr/>
          <p:nvPr/>
        </p:nvSpPr>
        <p:spPr>
          <a:xfrm>
            <a:off x="6503129" y="116319"/>
            <a:ext cx="2444675" cy="1753496"/>
          </a:xfrm>
          <a:prstGeom prst="irregularSeal1">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solidFill>
                  <a:srgbClr val="FF0000"/>
                </a:solidFill>
                <a:latin typeface="Trebuchet MS" panose="020B0603020202020204" pitchFamily="34" charset="0"/>
              </a:rPr>
              <a:t>Pop-up Message </a:t>
            </a:r>
          </a:p>
        </p:txBody>
      </p:sp>
      <p:sp>
        <p:nvSpPr>
          <p:cNvPr id="7" name="Rectangle 6">
            <a:extLst>
              <a:ext uri="{FF2B5EF4-FFF2-40B4-BE49-F238E27FC236}">
                <a16:creationId xmlns:a16="http://schemas.microsoft.com/office/drawing/2014/main" xmlns="" id="{A5E7A02B-7D48-4A66-8C45-77E1118214BC}"/>
              </a:ext>
            </a:extLst>
          </p:cNvPr>
          <p:cNvSpPr/>
          <p:nvPr/>
        </p:nvSpPr>
        <p:spPr>
          <a:xfrm>
            <a:off x="465267" y="6229688"/>
            <a:ext cx="1586755"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Open it </a:t>
            </a:r>
          </a:p>
        </p:txBody>
      </p:sp>
      <p:sp>
        <p:nvSpPr>
          <p:cNvPr id="8" name="Rectangle 7">
            <a:extLst>
              <a:ext uri="{FF2B5EF4-FFF2-40B4-BE49-F238E27FC236}">
                <a16:creationId xmlns:a16="http://schemas.microsoft.com/office/drawing/2014/main" xmlns="" id="{C34C4805-0EAA-4661-AC06-9817D6A58E60}"/>
              </a:ext>
            </a:extLst>
          </p:cNvPr>
          <p:cNvSpPr/>
          <p:nvPr/>
        </p:nvSpPr>
        <p:spPr>
          <a:xfrm>
            <a:off x="7178039" y="6086475"/>
            <a:ext cx="1586755" cy="530487"/>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Consolidate with </a:t>
            </a:r>
          </a:p>
          <a:p>
            <a:pPr algn="ctr"/>
            <a:r>
              <a:rPr lang="en-US" sz="1351" dirty="0">
                <a:latin typeface="Trebuchet MS" panose="020B0603020202020204" pitchFamily="34" charset="0"/>
              </a:rPr>
              <a:t>the IT team</a:t>
            </a:r>
          </a:p>
        </p:txBody>
      </p:sp>
      <p:sp>
        <p:nvSpPr>
          <p:cNvPr id="9" name="Rectangle 8">
            <a:extLst>
              <a:ext uri="{FF2B5EF4-FFF2-40B4-BE49-F238E27FC236}">
                <a16:creationId xmlns:a16="http://schemas.microsoft.com/office/drawing/2014/main" xmlns="" id="{F5FE769D-D881-4D7D-A388-C9B6D08A956D}"/>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83446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1" descr="cid:18d883d315a8fc41bf015">
            <a:extLst>
              <a:ext uri="{FF2B5EF4-FFF2-40B4-BE49-F238E27FC236}">
                <a16:creationId xmlns:a16="http://schemas.microsoft.com/office/drawing/2014/main" xmlns="" id="{D87A3212-DA88-4AD1-A514-3F3E2CC46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
            <a:ext cx="9144000" cy="677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636E4B3D-E680-4226-9239-F7405B6EA843}"/>
              </a:ext>
            </a:extLst>
          </p:cNvPr>
          <p:cNvSpPr/>
          <p:nvPr/>
        </p:nvSpPr>
        <p:spPr>
          <a:xfrm>
            <a:off x="271073" y="1096849"/>
            <a:ext cx="1751511"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he opened it:  </a:t>
            </a:r>
          </a:p>
        </p:txBody>
      </p:sp>
      <p:sp>
        <p:nvSpPr>
          <p:cNvPr id="6" name="Rectangle 5">
            <a:extLst>
              <a:ext uri="{FF2B5EF4-FFF2-40B4-BE49-F238E27FC236}">
                <a16:creationId xmlns:a16="http://schemas.microsoft.com/office/drawing/2014/main" xmlns="" id="{B628D552-9E98-42B3-A856-EF44427A5E40}"/>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158088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8" descr="cid:18d883c70b319e78bf38">
            <a:extLst>
              <a:ext uri="{FF2B5EF4-FFF2-40B4-BE49-F238E27FC236}">
                <a16:creationId xmlns:a16="http://schemas.microsoft.com/office/drawing/2014/main" xmlns="" id="{49768C30-A299-4D4E-916B-68A31FF052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81975756-181B-4DF5-9EBB-93730F7AEE70}"/>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30644403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cid:18d883c70b319e78bf38">
            <a:extLst>
              <a:ext uri="{FF2B5EF4-FFF2-40B4-BE49-F238E27FC236}">
                <a16:creationId xmlns:a16="http://schemas.microsoft.com/office/drawing/2014/main" xmlns="" id="{18DA48A6-9A02-4203-A337-6D45CA71A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406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0" descr="cid:18d883c8c63849341f1a">
            <a:extLst>
              <a:ext uri="{FF2B5EF4-FFF2-40B4-BE49-F238E27FC236}">
                <a16:creationId xmlns:a16="http://schemas.microsoft.com/office/drawing/2014/main" xmlns="" id="{1C0A5D48-A783-4854-8E64-A5CF9A717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923" y="452673"/>
            <a:ext cx="5051834" cy="491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AE49D02E-A73C-41F6-A9F5-755A2B8B3D31}"/>
              </a:ext>
            </a:extLst>
          </p:cNvPr>
          <p:cNvSpPr/>
          <p:nvPr/>
        </p:nvSpPr>
        <p:spPr>
          <a:xfrm>
            <a:off x="53791" y="1087324"/>
            <a:ext cx="1751511" cy="89491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You didn’t think that was coming!!!!!! </a:t>
            </a:r>
          </a:p>
          <a:p>
            <a:pPr algn="ctr"/>
            <a:r>
              <a:rPr lang="en-US" sz="1351" dirty="0">
                <a:latin typeface="Trebuchet MS" panose="020B0603020202020204" pitchFamily="34" charset="0"/>
              </a:rPr>
              <a:t>Ha hah ha </a:t>
            </a:r>
            <a:r>
              <a:rPr lang="en-US" sz="1351" dirty="0" err="1">
                <a:latin typeface="Trebuchet MS" panose="020B0603020202020204" pitchFamily="34" charset="0"/>
              </a:rPr>
              <a:t>ha</a:t>
            </a:r>
            <a:r>
              <a:rPr lang="en-US" sz="1351" dirty="0">
                <a:latin typeface="Trebuchet MS" panose="020B0603020202020204" pitchFamily="34" charset="0"/>
              </a:rPr>
              <a:t> </a:t>
            </a:r>
          </a:p>
        </p:txBody>
      </p:sp>
      <p:sp>
        <p:nvSpPr>
          <p:cNvPr id="7" name="Rectangle 6">
            <a:extLst>
              <a:ext uri="{FF2B5EF4-FFF2-40B4-BE49-F238E27FC236}">
                <a16:creationId xmlns:a16="http://schemas.microsoft.com/office/drawing/2014/main" xmlns="" id="{9A4A5849-2FB5-4205-B471-30AF96A8F09E}"/>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smtClean="0">
                <a:latin typeface="Trebuchet MS" panose="020B0603020202020204" pitchFamily="34" charset="0"/>
              </a:rPr>
              <a:t>Stage </a:t>
            </a:r>
            <a:r>
              <a:rPr lang="en-US" sz="1351" dirty="0">
                <a:latin typeface="Trebuchet MS" panose="020B0603020202020204" pitchFamily="34" charset="0"/>
              </a:rPr>
              <a:t>2</a:t>
            </a:r>
          </a:p>
        </p:txBody>
      </p:sp>
    </p:spTree>
    <p:extLst>
      <p:ext uri="{BB962C8B-B14F-4D97-AF65-F5344CB8AC3E}">
        <p14:creationId xmlns:p14="http://schemas.microsoft.com/office/powerpoint/2010/main" val="12900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descr="cid:18d88472b6cc210c9e79">
            <a:extLst>
              <a:ext uri="{FF2B5EF4-FFF2-40B4-BE49-F238E27FC236}">
                <a16:creationId xmlns:a16="http://schemas.microsoft.com/office/drawing/2014/main" xmlns="" id="{B9F97339-E96E-431A-8498-CA45BDA48D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43"/>
          <a:stretch/>
        </p:blipFill>
        <p:spPr bwMode="auto">
          <a:xfrm>
            <a:off x="4763" y="4762"/>
            <a:ext cx="914836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CD3D399B-91EA-434B-8F4D-A1C587687BC9}"/>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2</a:t>
            </a:r>
          </a:p>
        </p:txBody>
      </p:sp>
    </p:spTree>
    <p:extLst>
      <p:ext uri="{BB962C8B-B14F-4D97-AF65-F5344CB8AC3E}">
        <p14:creationId xmlns:p14="http://schemas.microsoft.com/office/powerpoint/2010/main" val="2867568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3332"/>
        </a:solidFill>
        <a:effectLst/>
      </p:bgPr>
    </p:bg>
    <p:spTree>
      <p:nvGrpSpPr>
        <p:cNvPr id="1" name=""/>
        <p:cNvGrpSpPr/>
        <p:nvPr/>
      </p:nvGrpSpPr>
      <p:grpSpPr>
        <a:xfrm>
          <a:off x="0" y="0"/>
          <a:ext cx="0" cy="0"/>
          <a:chOff x="0" y="0"/>
          <a:chExt cx="0" cy="0"/>
        </a:xfrm>
      </p:grpSpPr>
      <p:pic>
        <p:nvPicPr>
          <p:cNvPr id="2050" name="Picture 4" descr="cid:18d7e2ad121fc00ceee4">
            <a:extLst>
              <a:ext uri="{FF2B5EF4-FFF2-40B4-BE49-F238E27FC236}">
                <a16:creationId xmlns:a16="http://schemas.microsoft.com/office/drawing/2014/main" xmlns="" id="{8865E842-105C-4D87-AC4C-7A0366DBB9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384" y="0"/>
            <a:ext cx="4567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Electronic Security&quot; Images – Browse 525 Stock Photos, Vectors, and Video |  Adobe Stock">
            <a:extLst>
              <a:ext uri="{FF2B5EF4-FFF2-40B4-BE49-F238E27FC236}">
                <a16:creationId xmlns:a16="http://schemas.microsoft.com/office/drawing/2014/main" xmlns="" id="{06C6820A-E196-4026-A49C-FFF20DAB27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492CB8EE-2623-40A2-9362-4107851AC3C2}"/>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2</a:t>
            </a:r>
          </a:p>
        </p:txBody>
      </p:sp>
      <p:sp>
        <p:nvSpPr>
          <p:cNvPr id="9" name="Rectangle 8">
            <a:extLst>
              <a:ext uri="{FF2B5EF4-FFF2-40B4-BE49-F238E27FC236}">
                <a16:creationId xmlns:a16="http://schemas.microsoft.com/office/drawing/2014/main" xmlns="" id="{3FBC7CB4-6EB3-4207-80BB-67C96C0AC73C}"/>
              </a:ext>
            </a:extLst>
          </p:cNvPr>
          <p:cNvSpPr/>
          <p:nvPr/>
        </p:nvSpPr>
        <p:spPr>
          <a:xfrm>
            <a:off x="310726" y="1987846"/>
            <a:ext cx="3729644" cy="1441154"/>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lvl="0" algn="ctr"/>
            <a:r>
              <a:rPr lang="en-US" sz="1600" dirty="0">
                <a:solidFill>
                  <a:prstClr val="white"/>
                </a:solidFill>
                <a:latin typeface="Trebuchet MS" panose="020B0603020202020204" pitchFamily="34" charset="0"/>
              </a:rPr>
              <a:t>Never ever attach a USB flash to your device before checking it out especially if it does not belong to you</a:t>
            </a:r>
          </a:p>
        </p:txBody>
      </p:sp>
      <p:sp>
        <p:nvSpPr>
          <p:cNvPr id="10" name="Rectangle 9">
            <a:extLst>
              <a:ext uri="{FF2B5EF4-FFF2-40B4-BE49-F238E27FC236}">
                <a16:creationId xmlns:a16="http://schemas.microsoft.com/office/drawing/2014/main" xmlns="" id="{C436237F-B3C3-459B-A78E-35173748C3CA}"/>
              </a:ext>
            </a:extLst>
          </p:cNvPr>
          <p:cNvSpPr/>
          <p:nvPr/>
        </p:nvSpPr>
        <p:spPr>
          <a:xfrm>
            <a:off x="1382170" y="3710149"/>
            <a:ext cx="1586755" cy="387275"/>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Next Phase  </a:t>
            </a:r>
          </a:p>
        </p:txBody>
      </p:sp>
    </p:spTree>
    <p:extLst>
      <p:ext uri="{BB962C8B-B14F-4D97-AF65-F5344CB8AC3E}">
        <p14:creationId xmlns:p14="http://schemas.microsoft.com/office/powerpoint/2010/main" val="26370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70000" b="-70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BA9A87E-22AF-4EB2-AC2C-B8A8058CB19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r="13750"/>
          <a:stretch/>
        </p:blipFill>
        <p:spPr>
          <a:xfrm>
            <a:off x="0" y="0"/>
            <a:ext cx="9144000" cy="6858000"/>
          </a:xfrm>
          <a:prstGeom prst="rect">
            <a:avLst/>
          </a:prstGeom>
        </p:spPr>
      </p:pic>
      <p:sp>
        <p:nvSpPr>
          <p:cNvPr id="9" name="Rectangle 8">
            <a:extLst>
              <a:ext uri="{FF2B5EF4-FFF2-40B4-BE49-F238E27FC236}">
                <a16:creationId xmlns:a16="http://schemas.microsoft.com/office/drawing/2014/main" xmlns="" id="{0C320610-1BE6-4240-B90F-09EA0A699BCC}"/>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2</a:t>
            </a:r>
          </a:p>
        </p:txBody>
      </p:sp>
      <p:sp>
        <p:nvSpPr>
          <p:cNvPr id="16" name="Rectangle 15">
            <a:extLst>
              <a:ext uri="{FF2B5EF4-FFF2-40B4-BE49-F238E27FC236}">
                <a16:creationId xmlns:a16="http://schemas.microsoft.com/office/drawing/2014/main" xmlns="" id="{9643B36E-9B04-4FE2-8FF7-1B721D173518}"/>
              </a:ext>
            </a:extLst>
          </p:cNvPr>
          <p:cNvSpPr/>
          <p:nvPr/>
        </p:nvSpPr>
        <p:spPr>
          <a:xfrm>
            <a:off x="848043" y="95689"/>
            <a:ext cx="4096094" cy="39773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If the user consolidate with the IT team: </a:t>
            </a:r>
          </a:p>
        </p:txBody>
      </p:sp>
      <p:sp>
        <p:nvSpPr>
          <p:cNvPr id="10" name="Rectangle 9">
            <a:extLst>
              <a:ext uri="{FF2B5EF4-FFF2-40B4-BE49-F238E27FC236}">
                <a16:creationId xmlns:a16="http://schemas.microsoft.com/office/drawing/2014/main" xmlns="" id="{478BDBBF-E4DD-4F5E-8D77-A0916E15CB1E}"/>
              </a:ext>
            </a:extLst>
          </p:cNvPr>
          <p:cNvSpPr/>
          <p:nvPr/>
        </p:nvSpPr>
        <p:spPr>
          <a:xfrm>
            <a:off x="1016372" y="4202048"/>
            <a:ext cx="1586755" cy="387275"/>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Next Phase  </a:t>
            </a:r>
          </a:p>
        </p:txBody>
      </p:sp>
      <p:sp>
        <p:nvSpPr>
          <p:cNvPr id="12" name="Rectangle 11">
            <a:extLst>
              <a:ext uri="{FF2B5EF4-FFF2-40B4-BE49-F238E27FC236}">
                <a16:creationId xmlns:a16="http://schemas.microsoft.com/office/drawing/2014/main" xmlns="" id="{3D9EEDAE-3960-4516-81FC-CB0F28F9D5BE}"/>
              </a:ext>
            </a:extLst>
          </p:cNvPr>
          <p:cNvSpPr/>
          <p:nvPr/>
        </p:nvSpPr>
        <p:spPr>
          <a:xfrm>
            <a:off x="77099" y="2371252"/>
            <a:ext cx="3600450" cy="1581624"/>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Correct! </a:t>
            </a:r>
          </a:p>
          <a:p>
            <a:pPr lvl="0" algn="ctr"/>
            <a:r>
              <a:rPr lang="en-US" sz="1600" dirty="0">
                <a:solidFill>
                  <a:prstClr val="white"/>
                </a:solidFill>
                <a:latin typeface="Trebuchet MS" panose="020B0603020202020204" pitchFamily="34" charset="0"/>
              </a:rPr>
              <a:t>Always remember not to open any USB flash before checking it out especially if it does not belong to you</a:t>
            </a:r>
          </a:p>
        </p:txBody>
      </p:sp>
    </p:spTree>
    <p:extLst>
      <p:ext uri="{BB962C8B-B14F-4D97-AF65-F5344CB8AC3E}">
        <p14:creationId xmlns:p14="http://schemas.microsoft.com/office/powerpoint/2010/main" val="17658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id:18da6641b423ad1f4ef3">
            <a:extLst>
              <a:ext uri="{FF2B5EF4-FFF2-40B4-BE49-F238E27FC236}">
                <a16:creationId xmlns:a16="http://schemas.microsoft.com/office/drawing/2014/main" xmlns="" id="{17D17811-B4EF-4C3A-8593-D0C34F147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11874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peech Bubble: Oval 5">
            <a:extLst>
              <a:ext uri="{FF2B5EF4-FFF2-40B4-BE49-F238E27FC236}">
                <a16:creationId xmlns:a16="http://schemas.microsoft.com/office/drawing/2014/main" xmlns="" id="{6A601B84-70B9-4013-BCAD-10724567E347}"/>
              </a:ext>
            </a:extLst>
          </p:cNvPr>
          <p:cNvSpPr/>
          <p:nvPr/>
        </p:nvSpPr>
        <p:spPr>
          <a:xfrm>
            <a:off x="6505576" y="1371600"/>
            <a:ext cx="2633662" cy="1724685"/>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Ali: I think it’s good and it has a lot of features that we will be needed in the future.</a:t>
            </a:r>
          </a:p>
        </p:txBody>
      </p:sp>
      <p:sp>
        <p:nvSpPr>
          <p:cNvPr id="8" name="Speech Bubble: Oval 7">
            <a:extLst>
              <a:ext uri="{FF2B5EF4-FFF2-40B4-BE49-F238E27FC236}">
                <a16:creationId xmlns:a16="http://schemas.microsoft.com/office/drawing/2014/main" xmlns="" id="{BFDD20C0-311D-4A5B-9455-2F3B00EB299A}"/>
              </a:ext>
            </a:extLst>
          </p:cNvPr>
          <p:cNvSpPr/>
          <p:nvPr/>
        </p:nvSpPr>
        <p:spPr>
          <a:xfrm>
            <a:off x="1043930" y="396843"/>
            <a:ext cx="2127564" cy="1241545"/>
          </a:xfrm>
          <a:prstGeom prst="wedgeEllipseCallout">
            <a:avLst>
              <a:gd name="adj1" fmla="val 42571"/>
              <a:gd name="adj2" fmla="val 50103"/>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Ahmed: What do you think about the new Website ? </a:t>
            </a:r>
          </a:p>
        </p:txBody>
      </p:sp>
      <p:sp>
        <p:nvSpPr>
          <p:cNvPr id="9" name="Rectangle 8">
            <a:extLst>
              <a:ext uri="{FF2B5EF4-FFF2-40B4-BE49-F238E27FC236}">
                <a16:creationId xmlns:a16="http://schemas.microsoft.com/office/drawing/2014/main" xmlns="" id="{3533FA8C-8112-4B60-845D-64144F314334}"/>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353797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descr="cid:18d7d5b785b94c7ce56">
            <a:extLst>
              <a:ext uri="{FF2B5EF4-FFF2-40B4-BE49-F238E27FC236}">
                <a16:creationId xmlns:a16="http://schemas.microsoft.com/office/drawing/2014/main" xmlns="" id="{A4201C3F-D69A-4C77-96DE-A0C36EEC687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12776"/>
            <a:ext cx="9144001" cy="68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xmlns="" id="{26C7ED04-EE41-4438-9D9A-2800D597F45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0" y="12776"/>
            <a:ext cx="9144000" cy="6832448"/>
          </a:xfrm>
          <a:prstGeom prst="rect">
            <a:avLst/>
          </a:prstGeom>
        </p:spPr>
      </p:pic>
      <p:sp>
        <p:nvSpPr>
          <p:cNvPr id="4" name="Rectangle 3">
            <a:extLst>
              <a:ext uri="{FF2B5EF4-FFF2-40B4-BE49-F238E27FC236}">
                <a16:creationId xmlns:a16="http://schemas.microsoft.com/office/drawing/2014/main" xmlns="" id="{655664DD-FD00-4193-8CD0-82D11A318A0C}"/>
              </a:ext>
            </a:extLst>
          </p:cNvPr>
          <p:cNvSpPr/>
          <p:nvPr/>
        </p:nvSpPr>
        <p:spPr>
          <a:xfrm>
            <a:off x="1619248" y="2593718"/>
            <a:ext cx="2745275" cy="604110"/>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b="1" dirty="0">
                <a:latin typeface="Trebuchet MS" panose="020B0603020202020204" pitchFamily="34" charset="0"/>
              </a:rPr>
              <a:t>Employee Name</a:t>
            </a:r>
          </a:p>
        </p:txBody>
      </p:sp>
      <p:sp>
        <p:nvSpPr>
          <p:cNvPr id="6" name="Rectangle 5">
            <a:extLst>
              <a:ext uri="{FF2B5EF4-FFF2-40B4-BE49-F238E27FC236}">
                <a16:creationId xmlns:a16="http://schemas.microsoft.com/office/drawing/2014/main" xmlns="" id="{D38E6C9D-E25E-4C82-AF80-B1B890215315}"/>
              </a:ext>
            </a:extLst>
          </p:cNvPr>
          <p:cNvSpPr/>
          <p:nvPr/>
        </p:nvSpPr>
        <p:spPr>
          <a:xfrm>
            <a:off x="0" y="-133473"/>
            <a:ext cx="9144000" cy="1775012"/>
          </a:xfrm>
          <a:prstGeom prst="rect">
            <a:avLst/>
          </a:prstGeom>
          <a:noFill/>
          <a:ln>
            <a:noFill/>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6000" b="1" dirty="0">
                <a:solidFill>
                  <a:schemeClr val="bg1"/>
                </a:solidFill>
                <a:latin typeface="Trebuchet MS" panose="020B0603020202020204" pitchFamily="34" charset="0"/>
              </a:rPr>
              <a:t>Cyber Secure Mission</a:t>
            </a:r>
          </a:p>
        </p:txBody>
      </p:sp>
      <p:sp>
        <p:nvSpPr>
          <p:cNvPr id="10" name="Rectangle 9">
            <a:extLst>
              <a:ext uri="{FF2B5EF4-FFF2-40B4-BE49-F238E27FC236}">
                <a16:creationId xmlns:a16="http://schemas.microsoft.com/office/drawing/2014/main" xmlns="" id="{06DF1D47-1DF3-4272-B33E-47A75901A96B}"/>
              </a:ext>
            </a:extLst>
          </p:cNvPr>
          <p:cNvSpPr/>
          <p:nvPr/>
        </p:nvSpPr>
        <p:spPr>
          <a:xfrm>
            <a:off x="4571999" y="2593718"/>
            <a:ext cx="2745275" cy="604110"/>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b="1" dirty="0">
              <a:latin typeface="Trebuchet MS" panose="020B0603020202020204" pitchFamily="34" charset="0"/>
            </a:endParaRPr>
          </a:p>
        </p:txBody>
      </p:sp>
      <p:sp>
        <p:nvSpPr>
          <p:cNvPr id="8" name="Rectangle 7">
            <a:extLst>
              <a:ext uri="{FF2B5EF4-FFF2-40B4-BE49-F238E27FC236}">
                <a16:creationId xmlns:a16="http://schemas.microsoft.com/office/drawing/2014/main" xmlns="" id="{9825E717-F661-4506-846E-30F65F4B3C0B}"/>
              </a:ext>
            </a:extLst>
          </p:cNvPr>
          <p:cNvSpPr/>
          <p:nvPr/>
        </p:nvSpPr>
        <p:spPr>
          <a:xfrm>
            <a:off x="1619249" y="3429000"/>
            <a:ext cx="2745275" cy="604110"/>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b="1" dirty="0">
                <a:latin typeface="Trebuchet MS" panose="020B0603020202020204" pitchFamily="34" charset="0"/>
              </a:rPr>
              <a:t>Department Name</a:t>
            </a:r>
          </a:p>
        </p:txBody>
      </p:sp>
      <p:sp>
        <p:nvSpPr>
          <p:cNvPr id="9" name="Rectangle 8">
            <a:extLst>
              <a:ext uri="{FF2B5EF4-FFF2-40B4-BE49-F238E27FC236}">
                <a16:creationId xmlns:a16="http://schemas.microsoft.com/office/drawing/2014/main" xmlns="" id="{A26649B4-42A2-4D10-85D7-243A369468EA}"/>
              </a:ext>
            </a:extLst>
          </p:cNvPr>
          <p:cNvSpPr/>
          <p:nvPr/>
        </p:nvSpPr>
        <p:spPr>
          <a:xfrm>
            <a:off x="4572000" y="3429000"/>
            <a:ext cx="2745275" cy="604110"/>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b="1" dirty="0">
              <a:latin typeface="Trebuchet MS" panose="020B0603020202020204" pitchFamily="34" charset="0"/>
            </a:endParaRPr>
          </a:p>
        </p:txBody>
      </p:sp>
    </p:spTree>
    <p:extLst>
      <p:ext uri="{BB962C8B-B14F-4D97-AF65-F5344CB8AC3E}">
        <p14:creationId xmlns:p14="http://schemas.microsoft.com/office/powerpoint/2010/main" val="375356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circle(in)">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8" descr="cid:18da6648dc4ba4e61eb8">
            <a:extLst>
              <a:ext uri="{FF2B5EF4-FFF2-40B4-BE49-F238E27FC236}">
                <a16:creationId xmlns:a16="http://schemas.microsoft.com/office/drawing/2014/main" xmlns="" id="{70920375-2400-4AD4-9925-16A763666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117556"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BDA3505F-DB83-4079-8C81-99F42FCCC9D2}"/>
              </a:ext>
            </a:extLst>
          </p:cNvPr>
          <p:cNvSpPr/>
          <p:nvPr/>
        </p:nvSpPr>
        <p:spPr>
          <a:xfrm>
            <a:off x="5756118" y="322731"/>
            <a:ext cx="3123447" cy="77152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Trebuchet MS" panose="020B0603020202020204" pitchFamily="34" charset="0"/>
              </a:rPr>
              <a:t>Someone called Ali’s mobile</a:t>
            </a:r>
          </a:p>
        </p:txBody>
      </p:sp>
      <p:sp>
        <p:nvSpPr>
          <p:cNvPr id="5" name="Rectangle 4">
            <a:extLst>
              <a:ext uri="{FF2B5EF4-FFF2-40B4-BE49-F238E27FC236}">
                <a16:creationId xmlns:a16="http://schemas.microsoft.com/office/drawing/2014/main" xmlns="" id="{099E70BC-FD68-4EC4-9459-1C3C1297F4A8}"/>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33387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1" descr="cid:18da75ea6cab8338df31">
            <a:extLst>
              <a:ext uri="{FF2B5EF4-FFF2-40B4-BE49-F238E27FC236}">
                <a16:creationId xmlns:a16="http://schemas.microsoft.com/office/drawing/2014/main" xmlns="" id="{9B78F06C-4691-415C-8D5F-D072339B6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3"/>
            <a:ext cx="9144542"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F8A44FD8-884D-402D-8922-733426506F04}"/>
              </a:ext>
            </a:extLst>
          </p:cNvPr>
          <p:cNvSpPr/>
          <p:nvPr/>
        </p:nvSpPr>
        <p:spPr>
          <a:xfrm>
            <a:off x="0" y="243068"/>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298903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cid:18da6647a156fa43cea7">
            <a:extLst>
              <a:ext uri="{FF2B5EF4-FFF2-40B4-BE49-F238E27FC236}">
                <a16:creationId xmlns:a16="http://schemas.microsoft.com/office/drawing/2014/main" xmlns="" id="{01634364-A201-4622-B69B-72D489DB4F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b="7068"/>
          <a:stretch/>
        </p:blipFill>
        <p:spPr bwMode="auto">
          <a:xfrm>
            <a:off x="4763" y="4763"/>
            <a:ext cx="9159308"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xmlns="" id="{E4194BD4-0868-4595-B0B8-9290C6AD4A11}"/>
              </a:ext>
            </a:extLst>
          </p:cNvPr>
          <p:cNvSpPr/>
          <p:nvPr/>
        </p:nvSpPr>
        <p:spPr>
          <a:xfrm>
            <a:off x="868682" y="2456331"/>
            <a:ext cx="1905967" cy="1114183"/>
          </a:xfrm>
          <a:prstGeom prst="wedgeEllipseCallout">
            <a:avLst>
              <a:gd name="adj1" fmla="val 30515"/>
              <a:gd name="adj2" fmla="val -665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Hello, who is this ?</a:t>
            </a:r>
          </a:p>
        </p:txBody>
      </p:sp>
      <p:sp>
        <p:nvSpPr>
          <p:cNvPr id="4" name="Speech Bubble: Oval 3">
            <a:extLst>
              <a:ext uri="{FF2B5EF4-FFF2-40B4-BE49-F238E27FC236}">
                <a16:creationId xmlns:a16="http://schemas.microsoft.com/office/drawing/2014/main" xmlns="" id="{7350ADAA-0CD5-4E63-822B-95A89635896C}"/>
              </a:ext>
            </a:extLst>
          </p:cNvPr>
          <p:cNvSpPr/>
          <p:nvPr/>
        </p:nvSpPr>
        <p:spPr>
          <a:xfrm>
            <a:off x="5181600" y="4058795"/>
            <a:ext cx="3754000" cy="2234413"/>
          </a:xfrm>
          <a:prstGeom prst="wedgeEllipseCallout">
            <a:avLst>
              <a:gd name="adj1" fmla="val 28049"/>
              <a:gd name="adj2" fmla="val -6474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Hi Ali, How are you? I’m Khalid from the university club, we used to work together in multiple projects, do you remember me ?</a:t>
            </a:r>
          </a:p>
        </p:txBody>
      </p:sp>
      <p:sp>
        <p:nvSpPr>
          <p:cNvPr id="5" name="Rectangle 4">
            <a:extLst>
              <a:ext uri="{FF2B5EF4-FFF2-40B4-BE49-F238E27FC236}">
                <a16:creationId xmlns:a16="http://schemas.microsoft.com/office/drawing/2014/main" xmlns="" id="{3BCFFCFA-3700-4641-AC89-62D5A8487405}"/>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296705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5" descr="cid:18da665be4ae9863eb19">
            <a:extLst>
              <a:ext uri="{FF2B5EF4-FFF2-40B4-BE49-F238E27FC236}">
                <a16:creationId xmlns:a16="http://schemas.microsoft.com/office/drawing/2014/main" xmlns="" id="{AB82E0D7-E751-4B00-9436-70AF97B1AF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23"/>
          <a:stretch/>
        </p:blipFill>
        <p:spPr bwMode="auto">
          <a:xfrm>
            <a:off x="4762" y="0"/>
            <a:ext cx="9139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peech Bubble: Oval 1">
            <a:extLst>
              <a:ext uri="{FF2B5EF4-FFF2-40B4-BE49-F238E27FC236}">
                <a16:creationId xmlns:a16="http://schemas.microsoft.com/office/drawing/2014/main" xmlns="" id="{E4194BD4-0868-4595-B0B8-9290C6AD4A11}"/>
              </a:ext>
            </a:extLst>
          </p:cNvPr>
          <p:cNvSpPr/>
          <p:nvPr/>
        </p:nvSpPr>
        <p:spPr>
          <a:xfrm>
            <a:off x="911316" y="1023386"/>
            <a:ext cx="2528569" cy="1493392"/>
          </a:xfrm>
          <a:prstGeom prst="wedgeEllipseCallout">
            <a:avLst>
              <a:gd name="adj1" fmla="val 75226"/>
              <a:gd name="adj2" fmla="val -2566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Oh I remembered you now, I'm fine, what about you?</a:t>
            </a:r>
          </a:p>
        </p:txBody>
      </p:sp>
      <p:sp>
        <p:nvSpPr>
          <p:cNvPr id="4" name="Speech Bubble: Oval 3">
            <a:extLst>
              <a:ext uri="{FF2B5EF4-FFF2-40B4-BE49-F238E27FC236}">
                <a16:creationId xmlns:a16="http://schemas.microsoft.com/office/drawing/2014/main" xmlns="" id="{7350ADAA-0CD5-4E63-822B-95A89635896C}"/>
              </a:ext>
            </a:extLst>
          </p:cNvPr>
          <p:cNvSpPr/>
          <p:nvPr/>
        </p:nvSpPr>
        <p:spPr>
          <a:xfrm>
            <a:off x="3158127" y="1984264"/>
            <a:ext cx="4214223" cy="1602464"/>
          </a:xfrm>
          <a:prstGeom prst="wedgeEllipseCallout">
            <a:avLst>
              <a:gd name="adj1" fmla="val 9409"/>
              <a:gd name="adj2" fmla="val -680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I’m fine, thank you.</a:t>
            </a:r>
          </a:p>
          <a:p>
            <a:pPr algn="ctr"/>
            <a:r>
              <a:rPr lang="en-US" sz="1600" dirty="0">
                <a:latin typeface="Trebuchet MS" panose="020B0603020202020204" pitchFamily="34" charset="0"/>
              </a:rPr>
              <a:t>I wanted to ask you, are you coming to the university reunion gathering this Friday?</a:t>
            </a:r>
          </a:p>
        </p:txBody>
      </p:sp>
      <p:sp>
        <p:nvSpPr>
          <p:cNvPr id="6" name="Speech Bubble: Oval 5">
            <a:extLst>
              <a:ext uri="{FF2B5EF4-FFF2-40B4-BE49-F238E27FC236}">
                <a16:creationId xmlns:a16="http://schemas.microsoft.com/office/drawing/2014/main" xmlns="" id="{BE012C04-ECE1-43F1-8A69-FD0924EA65DB}"/>
              </a:ext>
            </a:extLst>
          </p:cNvPr>
          <p:cNvSpPr/>
          <p:nvPr/>
        </p:nvSpPr>
        <p:spPr>
          <a:xfrm>
            <a:off x="3370217" y="4403460"/>
            <a:ext cx="2316479" cy="1167532"/>
          </a:xfrm>
          <a:prstGeom prst="wedgeEllipseCallout">
            <a:avLst>
              <a:gd name="adj1" fmla="val 66414"/>
              <a:gd name="adj2" fmla="val -439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Oh, there’s a reunion gathering, I didn’t know!</a:t>
            </a:r>
          </a:p>
        </p:txBody>
      </p:sp>
      <p:sp>
        <p:nvSpPr>
          <p:cNvPr id="7" name="Rectangle 6">
            <a:extLst>
              <a:ext uri="{FF2B5EF4-FFF2-40B4-BE49-F238E27FC236}">
                <a16:creationId xmlns:a16="http://schemas.microsoft.com/office/drawing/2014/main" xmlns="" id="{6DAED5E3-D27E-4196-AC94-A800937E97E0}"/>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32154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6" descr="cid:18da665cc12594288ec1a">
            <a:extLst>
              <a:ext uri="{FF2B5EF4-FFF2-40B4-BE49-F238E27FC236}">
                <a16:creationId xmlns:a16="http://schemas.microsoft.com/office/drawing/2014/main" xmlns="" id="{1D52F8CE-1FE4-4F28-B30F-F6C95A35F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 y="-42768"/>
            <a:ext cx="9138765"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Oval 2">
            <a:extLst>
              <a:ext uri="{FF2B5EF4-FFF2-40B4-BE49-F238E27FC236}">
                <a16:creationId xmlns:a16="http://schemas.microsoft.com/office/drawing/2014/main" xmlns="" id="{ED5E8BFF-F18D-4E95-94DA-4EB3ECAA4F1F}"/>
              </a:ext>
            </a:extLst>
          </p:cNvPr>
          <p:cNvSpPr/>
          <p:nvPr/>
        </p:nvSpPr>
        <p:spPr>
          <a:xfrm>
            <a:off x="304799" y="1763162"/>
            <a:ext cx="2474889" cy="1293547"/>
          </a:xfrm>
          <a:prstGeom prst="wedgeEllipseCallout">
            <a:avLst>
              <a:gd name="adj1" fmla="val 37622"/>
              <a:gd name="adj2" fmla="val -6305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No problem, I will send you all the details on your Aramco email. </a:t>
            </a:r>
          </a:p>
        </p:txBody>
      </p:sp>
      <p:sp>
        <p:nvSpPr>
          <p:cNvPr id="6" name="Speech Bubble: Oval 5">
            <a:extLst>
              <a:ext uri="{FF2B5EF4-FFF2-40B4-BE49-F238E27FC236}">
                <a16:creationId xmlns:a16="http://schemas.microsoft.com/office/drawing/2014/main" xmlns="" id="{2D8CD57E-0BE3-4B5F-80AF-CAF478C7E725}"/>
              </a:ext>
            </a:extLst>
          </p:cNvPr>
          <p:cNvSpPr/>
          <p:nvPr/>
        </p:nvSpPr>
        <p:spPr>
          <a:xfrm>
            <a:off x="4882745" y="322730"/>
            <a:ext cx="1761895" cy="1079349"/>
          </a:xfrm>
          <a:prstGeom prst="wedgeEllipseCallout">
            <a:avLst>
              <a:gd name="adj1" fmla="val -58934"/>
              <a:gd name="adj2" fmla="val 5062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Ok, thank you.</a:t>
            </a:r>
          </a:p>
        </p:txBody>
      </p:sp>
      <p:sp>
        <p:nvSpPr>
          <p:cNvPr id="7" name="Speech Bubble: Oval 6">
            <a:extLst>
              <a:ext uri="{FF2B5EF4-FFF2-40B4-BE49-F238E27FC236}">
                <a16:creationId xmlns:a16="http://schemas.microsoft.com/office/drawing/2014/main" xmlns="" id="{8212D238-BC90-464B-B635-6AECE6EEB16D}"/>
              </a:ext>
            </a:extLst>
          </p:cNvPr>
          <p:cNvSpPr/>
          <p:nvPr/>
        </p:nvSpPr>
        <p:spPr>
          <a:xfrm>
            <a:off x="609600" y="3593067"/>
            <a:ext cx="3152775" cy="1405654"/>
          </a:xfrm>
          <a:prstGeom prst="wedgeEllipseCallout">
            <a:avLst>
              <a:gd name="adj1" fmla="val 36577"/>
              <a:gd name="adj2" fmla="val -6139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Your welcome, don’t forget to click on the link in the email to confirm your attendance. </a:t>
            </a:r>
          </a:p>
        </p:txBody>
      </p:sp>
      <p:sp>
        <p:nvSpPr>
          <p:cNvPr id="8" name="Rectangle 7">
            <a:extLst>
              <a:ext uri="{FF2B5EF4-FFF2-40B4-BE49-F238E27FC236}">
                <a16:creationId xmlns:a16="http://schemas.microsoft.com/office/drawing/2014/main" xmlns="" id="{DF236D0B-9B0F-4C67-9A36-28B193BF11B8}"/>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Tree>
    <p:extLst>
      <p:ext uri="{BB962C8B-B14F-4D97-AF65-F5344CB8AC3E}">
        <p14:creationId xmlns:p14="http://schemas.microsoft.com/office/powerpoint/2010/main" val="245350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1" descr="cid:18da6661811193f66f21f">
            <a:extLst>
              <a:ext uri="{FF2B5EF4-FFF2-40B4-BE49-F238E27FC236}">
                <a16:creationId xmlns:a16="http://schemas.microsoft.com/office/drawing/2014/main" xmlns="" id="{222CCD12-323A-4525-971E-11F899E95C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763" y="4762"/>
            <a:ext cx="9139326"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5CD90460-899D-48EB-A7EA-A3B5E6374A1E}"/>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pic>
        <p:nvPicPr>
          <p:cNvPr id="1027" name="Picture 2" descr="cid:18dbbe1e2ad94a53cea2">
            <a:extLst>
              <a:ext uri="{FF2B5EF4-FFF2-40B4-BE49-F238E27FC236}">
                <a16:creationId xmlns:a16="http://schemas.microsoft.com/office/drawing/2014/main" xmlns="" id="{600D899E-0620-456B-B6B8-1875FE82E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018" y="1380890"/>
            <a:ext cx="3449369" cy="317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02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3977CF4-3AC2-4A3C-9FB1-784580339ED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4580"/>
          <a:stretch/>
        </p:blipFill>
        <p:spPr>
          <a:xfrm>
            <a:off x="0" y="0"/>
            <a:ext cx="9144000" cy="6858000"/>
          </a:xfrm>
          <a:prstGeom prst="rect">
            <a:avLst/>
          </a:prstGeom>
        </p:spPr>
      </p:pic>
      <p:sp>
        <p:nvSpPr>
          <p:cNvPr id="2" name="Rectangle 1">
            <a:extLst>
              <a:ext uri="{FF2B5EF4-FFF2-40B4-BE49-F238E27FC236}">
                <a16:creationId xmlns:a16="http://schemas.microsoft.com/office/drawing/2014/main" xmlns="" id="{37895569-1D73-4B79-8306-51947299CEB7}"/>
              </a:ext>
            </a:extLst>
          </p:cNvPr>
          <p:cNvSpPr/>
          <p:nvPr/>
        </p:nvSpPr>
        <p:spPr>
          <a:xfrm>
            <a:off x="461237" y="6157260"/>
            <a:ext cx="1586755"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Click on the link</a:t>
            </a:r>
          </a:p>
        </p:txBody>
      </p:sp>
      <p:sp>
        <p:nvSpPr>
          <p:cNvPr id="4" name="Rectangle 3">
            <a:extLst>
              <a:ext uri="{FF2B5EF4-FFF2-40B4-BE49-F238E27FC236}">
                <a16:creationId xmlns:a16="http://schemas.microsoft.com/office/drawing/2014/main" xmlns="" id="{84C15A2F-A5F5-41A4-95AF-559EB8288AAC}"/>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3</a:t>
            </a:r>
          </a:p>
        </p:txBody>
      </p:sp>
      <p:sp>
        <p:nvSpPr>
          <p:cNvPr id="7" name="Rectangle 6">
            <a:extLst>
              <a:ext uri="{FF2B5EF4-FFF2-40B4-BE49-F238E27FC236}">
                <a16:creationId xmlns:a16="http://schemas.microsoft.com/office/drawing/2014/main" xmlns="" id="{ED21B454-C2DE-4C10-8AA4-3286D9C5024D}"/>
              </a:ext>
            </a:extLst>
          </p:cNvPr>
          <p:cNvSpPr/>
          <p:nvPr/>
        </p:nvSpPr>
        <p:spPr>
          <a:xfrm>
            <a:off x="7014437" y="6157260"/>
            <a:ext cx="1586755"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Report as SPAM</a:t>
            </a:r>
          </a:p>
        </p:txBody>
      </p:sp>
      <p:sp>
        <p:nvSpPr>
          <p:cNvPr id="8" name="Explosion: 8 Points 7">
            <a:extLst>
              <a:ext uri="{FF2B5EF4-FFF2-40B4-BE49-F238E27FC236}">
                <a16:creationId xmlns:a16="http://schemas.microsoft.com/office/drawing/2014/main" xmlns="" id="{9BE808FE-6907-40BB-81FF-35DD8A2344A7}"/>
              </a:ext>
            </a:extLst>
          </p:cNvPr>
          <p:cNvSpPr/>
          <p:nvPr/>
        </p:nvSpPr>
        <p:spPr>
          <a:xfrm>
            <a:off x="6468294" y="219525"/>
            <a:ext cx="2444675" cy="1753496"/>
          </a:xfrm>
          <a:prstGeom prst="irregularSeal1">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solidFill>
                  <a:srgbClr val="FF0000"/>
                </a:solidFill>
                <a:latin typeface="Trebuchet MS" panose="020B0603020202020204" pitchFamily="34" charset="0"/>
              </a:rPr>
              <a:t>Pop-up Message </a:t>
            </a:r>
          </a:p>
        </p:txBody>
      </p:sp>
    </p:spTree>
    <p:extLst>
      <p:ext uri="{BB962C8B-B14F-4D97-AF65-F5344CB8AC3E}">
        <p14:creationId xmlns:p14="http://schemas.microsoft.com/office/powerpoint/2010/main" val="18841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cid:18d7e2ad121fc00ceee4">
            <a:extLst>
              <a:ext uri="{FF2B5EF4-FFF2-40B4-BE49-F238E27FC236}">
                <a16:creationId xmlns:a16="http://schemas.microsoft.com/office/drawing/2014/main" xmlns="" id="{8865E842-105C-4D87-AC4C-7A0366DBB9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384" y="0"/>
            <a:ext cx="4567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Electronic Security&quot; Images – Browse 525 Stock Photos, Vectors, and Video |  Adobe Stock">
            <a:extLst>
              <a:ext uri="{FF2B5EF4-FFF2-40B4-BE49-F238E27FC236}">
                <a16:creationId xmlns:a16="http://schemas.microsoft.com/office/drawing/2014/main" xmlns="" id="{06C6820A-E196-4026-A49C-FFF20DAB27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492CB8EE-2623-40A2-9362-4107851AC3C2}"/>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3</a:t>
            </a:r>
          </a:p>
        </p:txBody>
      </p:sp>
      <p:sp>
        <p:nvSpPr>
          <p:cNvPr id="9" name="Rectangle 8">
            <a:extLst>
              <a:ext uri="{FF2B5EF4-FFF2-40B4-BE49-F238E27FC236}">
                <a16:creationId xmlns:a16="http://schemas.microsoft.com/office/drawing/2014/main" xmlns="" id="{3FBC7CB4-6EB3-4207-80BB-67C96C0AC73C}"/>
              </a:ext>
            </a:extLst>
          </p:cNvPr>
          <p:cNvSpPr/>
          <p:nvPr/>
        </p:nvSpPr>
        <p:spPr>
          <a:xfrm>
            <a:off x="310727" y="998291"/>
            <a:ext cx="3729644" cy="3129093"/>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Always verify the 7 phishing indictors of any email you received before taking any action.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a:p>
            <a:pPr algn="ctr"/>
            <a:r>
              <a:rPr lang="en-US" sz="1600" dirty="0">
                <a:latin typeface="Trebuchet MS" panose="020B0603020202020204" pitchFamily="34" charset="0"/>
              </a:rPr>
              <a:t>The 7 phishing indictors are as follow: </a:t>
            </a:r>
          </a:p>
          <a:p>
            <a:r>
              <a:rPr lang="en-US" sz="1600" dirty="0">
                <a:latin typeface="Trebuchet MS" panose="020B0603020202020204" pitchFamily="34" charset="0"/>
              </a:rPr>
              <a:t>1. Sender Address</a:t>
            </a:r>
          </a:p>
          <a:p>
            <a:r>
              <a:rPr lang="en-US" sz="1600" dirty="0">
                <a:latin typeface="Trebuchet MS" panose="020B0603020202020204" pitchFamily="34" charset="0"/>
              </a:rPr>
              <a:t>2. Subject of the Email </a:t>
            </a:r>
          </a:p>
          <a:p>
            <a:r>
              <a:rPr lang="en-US" sz="1600" dirty="0">
                <a:latin typeface="Trebuchet MS" panose="020B0603020202020204" pitchFamily="34" charset="0"/>
              </a:rPr>
              <a:t>3. Phishing Alert</a:t>
            </a:r>
          </a:p>
          <a:p>
            <a:r>
              <a:rPr lang="en-US" sz="1600" dirty="0">
                <a:latin typeface="Trebuchet MS" panose="020B0603020202020204" pitchFamily="34" charset="0"/>
              </a:rPr>
              <a:t>4. Body of the Email </a:t>
            </a:r>
          </a:p>
          <a:p>
            <a:r>
              <a:rPr lang="en-US" sz="1600" dirty="0">
                <a:latin typeface="Trebuchet MS" panose="020B0603020202020204" pitchFamily="34" charset="0"/>
              </a:rPr>
              <a:t>5. Sense of Urgency</a:t>
            </a:r>
          </a:p>
          <a:p>
            <a:r>
              <a:rPr lang="en-US" sz="1600" dirty="0">
                <a:latin typeface="Trebuchet MS" panose="020B0603020202020204" pitchFamily="34" charset="0"/>
              </a:rPr>
              <a:t>6. Embedded links or attachments</a:t>
            </a:r>
          </a:p>
          <a:p>
            <a:r>
              <a:rPr lang="en-US" sz="1600" dirty="0">
                <a:latin typeface="Trebuchet MS" panose="020B0603020202020204" pitchFamily="34" charset="0"/>
              </a:rPr>
              <a:t>7. Spelling and Grammar Mistakes  </a:t>
            </a:r>
          </a:p>
          <a:p>
            <a:pPr algn="ctr"/>
            <a:endParaRPr lang="en-US" sz="1600" dirty="0">
              <a:latin typeface="Trebuchet MS" panose="020B0603020202020204" pitchFamily="34" charset="0"/>
            </a:endParaRPr>
          </a:p>
        </p:txBody>
      </p:sp>
      <p:sp>
        <p:nvSpPr>
          <p:cNvPr id="10" name="Rectangle 9">
            <a:extLst>
              <a:ext uri="{FF2B5EF4-FFF2-40B4-BE49-F238E27FC236}">
                <a16:creationId xmlns:a16="http://schemas.microsoft.com/office/drawing/2014/main" xmlns="" id="{C436237F-B3C3-459B-A78E-35173748C3CA}"/>
              </a:ext>
            </a:extLst>
          </p:cNvPr>
          <p:cNvSpPr/>
          <p:nvPr/>
        </p:nvSpPr>
        <p:spPr>
          <a:xfrm>
            <a:off x="1382171" y="4357849"/>
            <a:ext cx="1586755" cy="387275"/>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000" dirty="0">
                <a:solidFill>
                  <a:prstClr val="white"/>
                </a:solidFill>
                <a:latin typeface="Trebuchet MS" panose="020B0603020202020204" pitchFamily="34" charset="0"/>
              </a:rPr>
              <a:t>Next Phase  </a:t>
            </a:r>
          </a:p>
        </p:txBody>
      </p:sp>
      <p:sp>
        <p:nvSpPr>
          <p:cNvPr id="8" name="Rectangle 7">
            <a:extLst>
              <a:ext uri="{FF2B5EF4-FFF2-40B4-BE49-F238E27FC236}">
                <a16:creationId xmlns:a16="http://schemas.microsoft.com/office/drawing/2014/main" xmlns="" id="{52CDCE46-4562-49BF-B656-FDF61817ACFA}"/>
              </a:ext>
            </a:extLst>
          </p:cNvPr>
          <p:cNvSpPr/>
          <p:nvPr/>
        </p:nvSpPr>
        <p:spPr>
          <a:xfrm>
            <a:off x="1157095" y="116319"/>
            <a:ext cx="2262577"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he Clicked on the Link: </a:t>
            </a:r>
          </a:p>
        </p:txBody>
      </p:sp>
    </p:spTree>
    <p:extLst>
      <p:ext uri="{BB962C8B-B14F-4D97-AF65-F5344CB8AC3E}">
        <p14:creationId xmlns:p14="http://schemas.microsoft.com/office/powerpoint/2010/main" val="38474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BA9A87E-22AF-4EB2-AC2C-B8A8058CB19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13750"/>
          <a:stretch/>
        </p:blipFill>
        <p:spPr>
          <a:xfrm>
            <a:off x="0" y="0"/>
            <a:ext cx="9144000" cy="6858000"/>
          </a:xfrm>
          <a:prstGeom prst="rect">
            <a:avLst/>
          </a:prstGeom>
        </p:spPr>
      </p:pic>
      <p:sp>
        <p:nvSpPr>
          <p:cNvPr id="9" name="Rectangle 8">
            <a:extLst>
              <a:ext uri="{FF2B5EF4-FFF2-40B4-BE49-F238E27FC236}">
                <a16:creationId xmlns:a16="http://schemas.microsoft.com/office/drawing/2014/main" xmlns="" id="{0C320610-1BE6-4240-B90F-09EA0A699BCC}"/>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3</a:t>
            </a:r>
          </a:p>
        </p:txBody>
      </p:sp>
      <p:sp>
        <p:nvSpPr>
          <p:cNvPr id="16" name="Rectangle 15">
            <a:extLst>
              <a:ext uri="{FF2B5EF4-FFF2-40B4-BE49-F238E27FC236}">
                <a16:creationId xmlns:a16="http://schemas.microsoft.com/office/drawing/2014/main" xmlns="" id="{9643B36E-9B04-4FE2-8FF7-1B721D173518}"/>
              </a:ext>
            </a:extLst>
          </p:cNvPr>
          <p:cNvSpPr/>
          <p:nvPr/>
        </p:nvSpPr>
        <p:spPr>
          <a:xfrm>
            <a:off x="970298" y="102575"/>
            <a:ext cx="4096094" cy="39773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he report the email as spam : </a:t>
            </a:r>
          </a:p>
        </p:txBody>
      </p:sp>
      <p:sp>
        <p:nvSpPr>
          <p:cNvPr id="10" name="Rectangle 9">
            <a:extLst>
              <a:ext uri="{FF2B5EF4-FFF2-40B4-BE49-F238E27FC236}">
                <a16:creationId xmlns:a16="http://schemas.microsoft.com/office/drawing/2014/main" xmlns="" id="{478BDBBF-E4DD-4F5E-8D77-A0916E15CB1E}"/>
              </a:ext>
            </a:extLst>
          </p:cNvPr>
          <p:cNvSpPr/>
          <p:nvPr/>
        </p:nvSpPr>
        <p:spPr>
          <a:xfrm>
            <a:off x="970298" y="5029635"/>
            <a:ext cx="1586755" cy="387275"/>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Next Phase  </a:t>
            </a:r>
          </a:p>
        </p:txBody>
      </p:sp>
      <p:sp>
        <p:nvSpPr>
          <p:cNvPr id="12" name="Rectangle 11">
            <a:extLst>
              <a:ext uri="{FF2B5EF4-FFF2-40B4-BE49-F238E27FC236}">
                <a16:creationId xmlns:a16="http://schemas.microsoft.com/office/drawing/2014/main" xmlns="" id="{3D9EEDAE-3960-4516-81FC-CB0F28F9D5BE}"/>
              </a:ext>
            </a:extLst>
          </p:cNvPr>
          <p:cNvSpPr/>
          <p:nvPr/>
        </p:nvSpPr>
        <p:spPr>
          <a:xfrm>
            <a:off x="53790" y="1238002"/>
            <a:ext cx="3821923" cy="3561805"/>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Correct! </a:t>
            </a:r>
          </a:p>
          <a:p>
            <a:pPr algn="ctr"/>
            <a:r>
              <a:rPr lang="en-US" sz="1600" dirty="0">
                <a:latin typeface="Trebuchet MS" panose="020B0603020202020204" pitchFamily="34" charset="0"/>
              </a:rPr>
              <a:t>Always verify the 7 phishing indictors of any email you received before taking any action.</a:t>
            </a:r>
          </a:p>
          <a:p>
            <a:pPr lvl="0" algn="ctr">
              <a:defRPr/>
            </a:pPr>
            <a:endParaRPr lang="en-US" sz="1600" dirty="0">
              <a:solidFill>
                <a:prstClr val="white"/>
              </a:solidFill>
              <a:latin typeface="Trebuchet MS" panose="020B0603020202020204" pitchFamily="34" charset="0"/>
            </a:endParaRPr>
          </a:p>
          <a:p>
            <a:pPr algn="ctr"/>
            <a:r>
              <a:rPr lang="en-US" sz="1600" dirty="0">
                <a:latin typeface="Trebuchet MS" panose="020B0603020202020204" pitchFamily="34" charset="0"/>
              </a:rPr>
              <a:t>The 7 phishing indictors are as follow: </a:t>
            </a:r>
          </a:p>
          <a:p>
            <a:r>
              <a:rPr lang="en-US" sz="1600" dirty="0">
                <a:latin typeface="Trebuchet MS" panose="020B0603020202020204" pitchFamily="34" charset="0"/>
              </a:rPr>
              <a:t>1. Sender Address</a:t>
            </a:r>
          </a:p>
          <a:p>
            <a:r>
              <a:rPr lang="en-US" sz="1600" dirty="0">
                <a:latin typeface="Trebuchet MS" panose="020B0603020202020204" pitchFamily="34" charset="0"/>
              </a:rPr>
              <a:t>2. Subject of the Email </a:t>
            </a:r>
          </a:p>
          <a:p>
            <a:r>
              <a:rPr lang="en-US" sz="1600" dirty="0">
                <a:latin typeface="Trebuchet MS" panose="020B0603020202020204" pitchFamily="34" charset="0"/>
              </a:rPr>
              <a:t>3. Phishing Alert</a:t>
            </a:r>
          </a:p>
          <a:p>
            <a:r>
              <a:rPr lang="en-US" sz="1600" dirty="0">
                <a:latin typeface="Trebuchet MS" panose="020B0603020202020204" pitchFamily="34" charset="0"/>
              </a:rPr>
              <a:t>4. Body of the Email </a:t>
            </a:r>
          </a:p>
          <a:p>
            <a:r>
              <a:rPr lang="en-US" sz="1600" dirty="0">
                <a:latin typeface="Trebuchet MS" panose="020B0603020202020204" pitchFamily="34" charset="0"/>
              </a:rPr>
              <a:t>5. Sense of Urgency</a:t>
            </a:r>
          </a:p>
          <a:p>
            <a:r>
              <a:rPr lang="en-US" sz="1600" dirty="0">
                <a:latin typeface="Trebuchet MS" panose="020B0603020202020204" pitchFamily="34" charset="0"/>
              </a:rPr>
              <a:t>6. Embedded links or attachments</a:t>
            </a:r>
          </a:p>
          <a:p>
            <a:r>
              <a:rPr lang="en-US" sz="1600" dirty="0">
                <a:latin typeface="Trebuchet MS" panose="020B0603020202020204" pitchFamily="34" charset="0"/>
              </a:rPr>
              <a:t>7.Spelling and Grammar </a:t>
            </a:r>
          </a:p>
        </p:txBody>
      </p:sp>
    </p:spTree>
    <p:extLst>
      <p:ext uri="{BB962C8B-B14F-4D97-AF65-F5344CB8AC3E}">
        <p14:creationId xmlns:p14="http://schemas.microsoft.com/office/powerpoint/2010/main" val="39638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cid:18de974109399674cf85">
            <a:extLst>
              <a:ext uri="{FF2B5EF4-FFF2-40B4-BE49-F238E27FC236}">
                <a16:creationId xmlns:a16="http://schemas.microsoft.com/office/drawing/2014/main" xmlns="" id="{7E6DC3DD-9AD1-45B1-ABAC-338AD8E31B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DD70D8F3-F512-4C48-93C2-99A9C0FC2926}"/>
              </a:ext>
            </a:extLst>
          </p:cNvPr>
          <p:cNvSpPr/>
          <p:nvPr/>
        </p:nvSpPr>
        <p:spPr>
          <a:xfrm>
            <a:off x="4572000" y="548211"/>
            <a:ext cx="3858936" cy="50984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Ahmed was heading back from his lunch break </a:t>
            </a:r>
          </a:p>
        </p:txBody>
      </p:sp>
    </p:spTree>
    <p:extLst>
      <p:ext uri="{BB962C8B-B14F-4D97-AF65-F5344CB8AC3E}">
        <p14:creationId xmlns:p14="http://schemas.microsoft.com/office/powerpoint/2010/main" val="308680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7" descr="cid:18d7e2c9f2b8c2a5ed1c">
            <a:extLst>
              <a:ext uri="{FF2B5EF4-FFF2-40B4-BE49-F238E27FC236}">
                <a16:creationId xmlns:a16="http://schemas.microsoft.com/office/drawing/2014/main" xmlns="" id="{A22D99DB-50ED-419F-BCEB-2F64A2482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763"/>
            <a:ext cx="12192001"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peech Bubble: Oval 6">
            <a:extLst>
              <a:ext uri="{FF2B5EF4-FFF2-40B4-BE49-F238E27FC236}">
                <a16:creationId xmlns:a16="http://schemas.microsoft.com/office/drawing/2014/main" xmlns="" id="{76E28F74-2D1D-45EB-8037-052ABB5328D4}"/>
              </a:ext>
            </a:extLst>
          </p:cNvPr>
          <p:cNvSpPr/>
          <p:nvPr/>
        </p:nvSpPr>
        <p:spPr>
          <a:xfrm>
            <a:off x="2010734" y="2615609"/>
            <a:ext cx="2061535" cy="1236359"/>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Khalid: I’m so hungry</a:t>
            </a:r>
          </a:p>
        </p:txBody>
      </p:sp>
      <p:sp>
        <p:nvSpPr>
          <p:cNvPr id="9" name="Speech Bubble: Oval 8">
            <a:extLst>
              <a:ext uri="{FF2B5EF4-FFF2-40B4-BE49-F238E27FC236}">
                <a16:creationId xmlns:a16="http://schemas.microsoft.com/office/drawing/2014/main" xmlns="" id="{E95F840D-CEC4-486B-A8D3-037EC8F81B57}"/>
              </a:ext>
            </a:extLst>
          </p:cNvPr>
          <p:cNvSpPr/>
          <p:nvPr/>
        </p:nvSpPr>
        <p:spPr>
          <a:xfrm>
            <a:off x="2096796" y="4356847"/>
            <a:ext cx="2209390" cy="1053579"/>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Khalid: Agreed! </a:t>
            </a:r>
          </a:p>
        </p:txBody>
      </p:sp>
      <p:sp>
        <p:nvSpPr>
          <p:cNvPr id="10" name="Speech Bubble: Oval 9">
            <a:extLst>
              <a:ext uri="{FF2B5EF4-FFF2-40B4-BE49-F238E27FC236}">
                <a16:creationId xmlns:a16="http://schemas.microsoft.com/office/drawing/2014/main" xmlns="" id="{55A23D21-C36E-4332-B60B-17DD39FE5D8C}"/>
              </a:ext>
            </a:extLst>
          </p:cNvPr>
          <p:cNvSpPr/>
          <p:nvPr/>
        </p:nvSpPr>
        <p:spPr>
          <a:xfrm>
            <a:off x="5411973" y="1339703"/>
            <a:ext cx="2808216" cy="1823046"/>
          </a:xfrm>
          <a:prstGeom prst="wedgeEllipseCallout">
            <a:avLst>
              <a:gd name="adj1" fmla="val 20997"/>
              <a:gd name="adj2" fmla="val 64176"/>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Fahad: Let us go to the new restaurant that we saw on the ad this morning, what do you think? </a:t>
            </a:r>
          </a:p>
        </p:txBody>
      </p:sp>
      <p:sp>
        <p:nvSpPr>
          <p:cNvPr id="13" name="Rectangle 12">
            <a:extLst>
              <a:ext uri="{FF2B5EF4-FFF2-40B4-BE49-F238E27FC236}">
                <a16:creationId xmlns:a16="http://schemas.microsoft.com/office/drawing/2014/main" xmlns="" id="{EBDB7484-CC51-44E3-AA35-1953C1617A1B}"/>
              </a:ext>
            </a:extLst>
          </p:cNvPr>
          <p:cNvSpPr/>
          <p:nvPr/>
        </p:nvSpPr>
        <p:spPr>
          <a:xfrm>
            <a:off x="-1970183" y="159349"/>
            <a:ext cx="862146" cy="21717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Tree>
    <p:extLst>
      <p:ext uri="{BB962C8B-B14F-4D97-AF65-F5344CB8AC3E}">
        <p14:creationId xmlns:p14="http://schemas.microsoft.com/office/powerpoint/2010/main" val="241627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9" descr="cid:18dca531125b0fafcef9">
            <a:extLst>
              <a:ext uri="{FF2B5EF4-FFF2-40B4-BE49-F238E27FC236}">
                <a16:creationId xmlns:a16="http://schemas.microsoft.com/office/drawing/2014/main" xmlns="" id="{DCDF915A-C130-4380-BADC-9A04EF88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808"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5A6BC926-32A0-4A4A-B5B4-2AA11BC32805}"/>
              </a:ext>
            </a:extLst>
          </p:cNvPr>
          <p:cNvSpPr/>
          <p:nvPr/>
        </p:nvSpPr>
        <p:spPr>
          <a:xfrm>
            <a:off x="788565" y="748508"/>
            <a:ext cx="3053592" cy="45950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He saw someone holding a heavy box </a:t>
            </a:r>
          </a:p>
        </p:txBody>
      </p:sp>
    </p:spTree>
    <p:extLst>
      <p:ext uri="{BB962C8B-B14F-4D97-AF65-F5344CB8AC3E}">
        <p14:creationId xmlns:p14="http://schemas.microsoft.com/office/powerpoint/2010/main" val="36434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0" descr="cid:18dca5339c4d203b3f4a">
            <a:extLst>
              <a:ext uri="{FF2B5EF4-FFF2-40B4-BE49-F238E27FC236}">
                <a16:creationId xmlns:a16="http://schemas.microsoft.com/office/drawing/2014/main" xmlns="" id="{1A0A108E-C05F-4647-82B8-5D6DB7F578E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7556"/>
          <a:stretch/>
        </p:blipFill>
        <p:spPr bwMode="auto">
          <a:xfrm>
            <a:off x="0" y="0"/>
            <a:ext cx="91701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peech Bubble: Oval 3">
            <a:extLst>
              <a:ext uri="{FF2B5EF4-FFF2-40B4-BE49-F238E27FC236}">
                <a16:creationId xmlns:a16="http://schemas.microsoft.com/office/drawing/2014/main" xmlns="" id="{D47885CD-E979-4660-885E-8CDE63863197}"/>
              </a:ext>
            </a:extLst>
          </p:cNvPr>
          <p:cNvSpPr/>
          <p:nvPr/>
        </p:nvSpPr>
        <p:spPr>
          <a:xfrm>
            <a:off x="5791200" y="98293"/>
            <a:ext cx="3311472" cy="2139809"/>
          </a:xfrm>
          <a:prstGeom prst="wedgeEllipseCallout">
            <a:avLst>
              <a:gd name="adj1" fmla="val -41582"/>
              <a:gd name="adj2" fmla="val 5207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Faisal Saw Ahmed walking and he said:</a:t>
            </a:r>
          </a:p>
          <a:p>
            <a:pPr algn="ctr"/>
            <a:endParaRPr lang="en-US" sz="1600" dirty="0">
              <a:latin typeface="Trebuchet MS" panose="020B0603020202020204" pitchFamily="34" charset="0"/>
            </a:endParaRPr>
          </a:p>
          <a:p>
            <a:pPr algn="ctr"/>
            <a:r>
              <a:rPr lang="en-US" sz="1600" dirty="0">
                <a:latin typeface="Trebuchet MS" panose="020B0603020202020204" pitchFamily="34" charset="0"/>
              </a:rPr>
              <a:t>Hi Ahmed, Good Morning, How are you today? I’m Faisal we used to work together before. </a:t>
            </a:r>
          </a:p>
        </p:txBody>
      </p:sp>
      <p:sp>
        <p:nvSpPr>
          <p:cNvPr id="5" name="Speech Bubble: Oval 4">
            <a:extLst>
              <a:ext uri="{FF2B5EF4-FFF2-40B4-BE49-F238E27FC236}">
                <a16:creationId xmlns:a16="http://schemas.microsoft.com/office/drawing/2014/main" xmlns="" id="{E1D31604-06C6-47CA-B6B7-B3EF366CF810}"/>
              </a:ext>
            </a:extLst>
          </p:cNvPr>
          <p:cNvSpPr/>
          <p:nvPr/>
        </p:nvSpPr>
        <p:spPr>
          <a:xfrm>
            <a:off x="6174378" y="4939614"/>
            <a:ext cx="2928294" cy="1665838"/>
          </a:xfrm>
          <a:prstGeom prst="wedgeEllipseCallout">
            <a:avLst>
              <a:gd name="adj1" fmla="val 37622"/>
              <a:gd name="adj2" fmla="val -6305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Hi, I’m fine thank you, sorry I don’t remember but anyway what’s the problem?</a:t>
            </a:r>
          </a:p>
        </p:txBody>
      </p:sp>
    </p:spTree>
    <p:extLst>
      <p:ext uri="{BB962C8B-B14F-4D97-AF65-F5344CB8AC3E}">
        <p14:creationId xmlns:p14="http://schemas.microsoft.com/office/powerpoint/2010/main" val="422732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9" descr="cid:18dca531125b0fafcef9">
            <a:extLst>
              <a:ext uri="{FF2B5EF4-FFF2-40B4-BE49-F238E27FC236}">
                <a16:creationId xmlns:a16="http://schemas.microsoft.com/office/drawing/2014/main" xmlns="" id="{00CAB3D8-4FDE-4960-86F8-66BD30DEA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2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Oval 2">
            <a:extLst>
              <a:ext uri="{FF2B5EF4-FFF2-40B4-BE49-F238E27FC236}">
                <a16:creationId xmlns:a16="http://schemas.microsoft.com/office/drawing/2014/main" xmlns="" id="{8C8AFF52-C20B-408E-A644-C70A75B8B4F1}"/>
              </a:ext>
            </a:extLst>
          </p:cNvPr>
          <p:cNvSpPr/>
          <p:nvPr/>
        </p:nvSpPr>
        <p:spPr>
          <a:xfrm>
            <a:off x="5033555" y="365759"/>
            <a:ext cx="2603862" cy="1820092"/>
          </a:xfrm>
          <a:prstGeom prst="wedgeEllipseCallout">
            <a:avLst>
              <a:gd name="adj1" fmla="val -58934"/>
              <a:gd name="adj2" fmla="val 5062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Faisal </a:t>
            </a:r>
            <a:r>
              <a:rPr lang="en-US" sz="1600" dirty="0" smtClean="0">
                <a:latin typeface="Trebuchet MS" panose="020B0603020202020204" pitchFamily="34" charset="0"/>
              </a:rPr>
              <a:t>: Can </a:t>
            </a:r>
            <a:r>
              <a:rPr lang="en-US" sz="1600" dirty="0">
                <a:latin typeface="Trebuchet MS" panose="020B0603020202020204" pitchFamily="34" charset="0"/>
              </a:rPr>
              <a:t>you pass your ID Card so I can get in, as you can see I’m holding a heavy box ?</a:t>
            </a:r>
          </a:p>
        </p:txBody>
      </p:sp>
      <p:sp>
        <p:nvSpPr>
          <p:cNvPr id="4" name="Speech Bubble: Oval 3">
            <a:extLst>
              <a:ext uri="{FF2B5EF4-FFF2-40B4-BE49-F238E27FC236}">
                <a16:creationId xmlns:a16="http://schemas.microsoft.com/office/drawing/2014/main" xmlns="" id="{B0C71063-5203-40D4-93A2-1908AED86899}"/>
              </a:ext>
            </a:extLst>
          </p:cNvPr>
          <p:cNvSpPr/>
          <p:nvPr/>
        </p:nvSpPr>
        <p:spPr>
          <a:xfrm>
            <a:off x="6005309" y="4358316"/>
            <a:ext cx="2652666" cy="1665838"/>
          </a:xfrm>
          <a:prstGeom prst="wedgeEllipseCallout">
            <a:avLst>
              <a:gd name="adj1" fmla="val 37622"/>
              <a:gd name="adj2" fmla="val -6305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rebuchet MS" panose="020B0603020202020204" pitchFamily="34" charset="0"/>
              </a:rPr>
              <a:t>Ahmed </a:t>
            </a:r>
            <a:r>
              <a:rPr lang="en-US" sz="1600" dirty="0" smtClean="0">
                <a:latin typeface="Trebuchet MS" panose="020B0603020202020204" pitchFamily="34" charset="0"/>
              </a:rPr>
              <a:t>: Oh</a:t>
            </a:r>
            <a:r>
              <a:rPr lang="en-US" sz="1600" dirty="0">
                <a:latin typeface="Trebuchet MS" panose="020B0603020202020204" pitchFamily="34" charset="0"/>
              </a:rPr>
              <a:t>,  wait a minute </a:t>
            </a:r>
          </a:p>
        </p:txBody>
      </p:sp>
    </p:spTree>
    <p:extLst>
      <p:ext uri="{BB962C8B-B14F-4D97-AF65-F5344CB8AC3E}">
        <p14:creationId xmlns:p14="http://schemas.microsoft.com/office/powerpoint/2010/main" val="120342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cid:18dca527ea370f7daf54">
            <a:extLst>
              <a:ext uri="{FF2B5EF4-FFF2-40B4-BE49-F238E27FC236}">
                <a16:creationId xmlns:a16="http://schemas.microsoft.com/office/drawing/2014/main" xmlns="" id="{3C8D1A4F-AE57-4863-A4F4-A418DFEF0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xplosion: 8 Points 2">
            <a:extLst>
              <a:ext uri="{FF2B5EF4-FFF2-40B4-BE49-F238E27FC236}">
                <a16:creationId xmlns:a16="http://schemas.microsoft.com/office/drawing/2014/main" xmlns="" id="{40DF6A4B-262E-462C-902D-370E035133DE}"/>
              </a:ext>
            </a:extLst>
          </p:cNvPr>
          <p:cNvSpPr/>
          <p:nvPr/>
        </p:nvSpPr>
        <p:spPr>
          <a:xfrm>
            <a:off x="3341917" y="0"/>
            <a:ext cx="2444675" cy="1753496"/>
          </a:xfrm>
          <a:prstGeom prst="irregularSeal1">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solidFill>
                  <a:srgbClr val="FF0000"/>
                </a:solidFill>
                <a:latin typeface="Trebuchet MS" panose="020B0603020202020204" pitchFamily="34" charset="0"/>
              </a:rPr>
              <a:t>Pop-up Message </a:t>
            </a:r>
          </a:p>
        </p:txBody>
      </p:sp>
      <p:sp>
        <p:nvSpPr>
          <p:cNvPr id="4" name="Rectangle 3">
            <a:extLst>
              <a:ext uri="{FF2B5EF4-FFF2-40B4-BE49-F238E27FC236}">
                <a16:creationId xmlns:a16="http://schemas.microsoft.com/office/drawing/2014/main" xmlns="" id="{D33710D5-9BC3-4B65-8069-91D1D161EF31}"/>
              </a:ext>
            </a:extLst>
          </p:cNvPr>
          <p:cNvSpPr/>
          <p:nvPr/>
        </p:nvSpPr>
        <p:spPr>
          <a:xfrm>
            <a:off x="134224" y="5996919"/>
            <a:ext cx="2038525"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Pass the ID Card for him </a:t>
            </a:r>
          </a:p>
        </p:txBody>
      </p:sp>
      <p:sp>
        <p:nvSpPr>
          <p:cNvPr id="5" name="Rectangle 4">
            <a:extLst>
              <a:ext uri="{FF2B5EF4-FFF2-40B4-BE49-F238E27FC236}">
                <a16:creationId xmlns:a16="http://schemas.microsoft.com/office/drawing/2014/main" xmlns="" id="{2B221EA3-E69D-4343-91EC-B6BECDE8384A}"/>
              </a:ext>
            </a:extLst>
          </p:cNvPr>
          <p:cNvSpPr/>
          <p:nvPr/>
        </p:nvSpPr>
        <p:spPr>
          <a:xfrm>
            <a:off x="6627303" y="6013438"/>
            <a:ext cx="2097248"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Verify Faisal’s identity</a:t>
            </a:r>
          </a:p>
        </p:txBody>
      </p:sp>
    </p:spTree>
    <p:extLst>
      <p:ext uri="{BB962C8B-B14F-4D97-AF65-F5344CB8AC3E}">
        <p14:creationId xmlns:p14="http://schemas.microsoft.com/office/powerpoint/2010/main" val="369683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7" descr="cid:18dc59edd5ed91df6ef27">
            <a:extLst>
              <a:ext uri="{FF2B5EF4-FFF2-40B4-BE49-F238E27FC236}">
                <a16:creationId xmlns:a16="http://schemas.microsoft.com/office/drawing/2014/main" xmlns="" id="{32BF8D94-3317-448B-8A94-BC57E6FB74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29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xmlns="" id="{B5E05241-1BE3-4137-AF27-B0D3169FE149}"/>
              </a:ext>
            </a:extLst>
          </p:cNvPr>
          <p:cNvSpPr/>
          <p:nvPr/>
        </p:nvSpPr>
        <p:spPr>
          <a:xfrm>
            <a:off x="199980" y="1123706"/>
            <a:ext cx="1586755"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he Passes the ID Card for him:</a:t>
            </a:r>
          </a:p>
        </p:txBody>
      </p:sp>
      <p:sp>
        <p:nvSpPr>
          <p:cNvPr id="5" name="Rectangle 4">
            <a:extLst>
              <a:ext uri="{FF2B5EF4-FFF2-40B4-BE49-F238E27FC236}">
                <a16:creationId xmlns:a16="http://schemas.microsoft.com/office/drawing/2014/main" xmlns="" id="{5A02633F-708D-44B9-B1D5-18E127829D92}"/>
              </a:ext>
            </a:extLst>
          </p:cNvPr>
          <p:cNvSpPr/>
          <p:nvPr/>
        </p:nvSpPr>
        <p:spPr>
          <a:xfrm>
            <a:off x="4808239" y="1401650"/>
            <a:ext cx="2901244" cy="95837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Faisal will throw the box on the Exit Room and follow Ahmed to his department floor </a:t>
            </a:r>
          </a:p>
        </p:txBody>
      </p:sp>
    </p:spTree>
    <p:extLst>
      <p:ext uri="{BB962C8B-B14F-4D97-AF65-F5344CB8AC3E}">
        <p14:creationId xmlns:p14="http://schemas.microsoft.com/office/powerpoint/2010/main" val="277118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cid:18dc59cb8b4a1b38bec6">
            <a:extLst>
              <a:ext uri="{FF2B5EF4-FFF2-40B4-BE49-F238E27FC236}">
                <a16:creationId xmlns:a16="http://schemas.microsoft.com/office/drawing/2014/main" xmlns="" id="{67F02C46-202D-4C80-9AA4-F81BDE44B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148476"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E09115D4-C2D0-49FA-8BDF-79D253C655C6}"/>
              </a:ext>
            </a:extLst>
          </p:cNvPr>
          <p:cNvSpPr/>
          <p:nvPr/>
        </p:nvSpPr>
        <p:spPr>
          <a:xfrm>
            <a:off x="210113" y="661421"/>
            <a:ext cx="3002870" cy="95837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And steal confidential information , which will put his company at risk. </a:t>
            </a:r>
          </a:p>
        </p:txBody>
      </p:sp>
    </p:spTree>
    <p:extLst>
      <p:ext uri="{BB962C8B-B14F-4D97-AF65-F5344CB8AC3E}">
        <p14:creationId xmlns:p14="http://schemas.microsoft.com/office/powerpoint/2010/main" val="9460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cid:18d7e2ad121fc00ceee4">
            <a:extLst>
              <a:ext uri="{FF2B5EF4-FFF2-40B4-BE49-F238E27FC236}">
                <a16:creationId xmlns:a16="http://schemas.microsoft.com/office/drawing/2014/main" xmlns="" id="{8865E842-105C-4D87-AC4C-7A0366DBB9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384" y="0"/>
            <a:ext cx="4567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Electronic Security&quot; Images – Browse 525 Stock Photos, Vectors, and Video |  Adobe Stock">
            <a:extLst>
              <a:ext uri="{FF2B5EF4-FFF2-40B4-BE49-F238E27FC236}">
                <a16:creationId xmlns:a16="http://schemas.microsoft.com/office/drawing/2014/main" xmlns="" id="{06C6820A-E196-4026-A49C-FFF20DAB27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492CB8EE-2623-40A2-9362-4107851AC3C2}"/>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a:t>
            </a:r>
            <a:r>
              <a:rPr lang="en-US" sz="1351" dirty="0">
                <a:solidFill>
                  <a:prstClr val="white"/>
                </a:solidFill>
                <a:latin typeface="Trebuchet MS" panose="020B0603020202020204" pitchFamily="34" charset="0"/>
              </a:rPr>
              <a:t>4</a:t>
            </a:r>
            <a:endPar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9" name="Rectangle 8">
            <a:extLst>
              <a:ext uri="{FF2B5EF4-FFF2-40B4-BE49-F238E27FC236}">
                <a16:creationId xmlns:a16="http://schemas.microsoft.com/office/drawing/2014/main" xmlns="" id="{3FBC7CB4-6EB3-4207-80BB-67C96C0AC73C}"/>
              </a:ext>
            </a:extLst>
          </p:cNvPr>
          <p:cNvSpPr/>
          <p:nvPr/>
        </p:nvSpPr>
        <p:spPr>
          <a:xfrm>
            <a:off x="336851" y="1741714"/>
            <a:ext cx="3729644" cy="1687286"/>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Always be aware of tailgating!</a:t>
            </a:r>
          </a:p>
          <a:p>
            <a:pPr algn="ctr"/>
            <a:endParaRPr lang="en-US" sz="1600" dirty="0">
              <a:latin typeface="Trebuchet MS" panose="020B0603020202020204" pitchFamily="34" charset="0"/>
            </a:endParaRPr>
          </a:p>
          <a:p>
            <a:pPr algn="ctr"/>
            <a:r>
              <a:rPr lang="en-US" sz="1600" dirty="0">
                <a:latin typeface="Trebuchet MS" panose="020B0603020202020204" pitchFamily="34" charset="0"/>
              </a:rPr>
              <a:t>Never ever grant someone an access until you verify their identity. </a:t>
            </a:r>
          </a:p>
          <a:p>
            <a:pPr algn="ctr"/>
            <a:endParaRPr lang="en-US" sz="1600" dirty="0">
              <a:latin typeface="Trebuchet MS" panose="020B0603020202020204" pitchFamily="34" charset="0"/>
            </a:endParaRPr>
          </a:p>
          <a:p>
            <a:pPr algn="ctr"/>
            <a:endParaRPr lang="en-US" sz="1600" dirty="0">
              <a:latin typeface="Trebuchet MS" panose="020B0603020202020204" pitchFamily="34" charset="0"/>
            </a:endParaRPr>
          </a:p>
        </p:txBody>
      </p:sp>
      <p:sp>
        <p:nvSpPr>
          <p:cNvPr id="10" name="Rectangle 9">
            <a:extLst>
              <a:ext uri="{FF2B5EF4-FFF2-40B4-BE49-F238E27FC236}">
                <a16:creationId xmlns:a16="http://schemas.microsoft.com/office/drawing/2014/main" xmlns="" id="{C436237F-B3C3-459B-A78E-35173748C3CA}"/>
              </a:ext>
            </a:extLst>
          </p:cNvPr>
          <p:cNvSpPr/>
          <p:nvPr/>
        </p:nvSpPr>
        <p:spPr>
          <a:xfrm>
            <a:off x="1260251" y="3571206"/>
            <a:ext cx="1586755" cy="387275"/>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000" dirty="0">
                <a:solidFill>
                  <a:prstClr val="white"/>
                </a:solidFill>
                <a:latin typeface="Trebuchet MS" panose="020B0603020202020204" pitchFamily="34" charset="0"/>
              </a:rPr>
              <a:t>Next Phase  </a:t>
            </a:r>
          </a:p>
        </p:txBody>
      </p:sp>
    </p:spTree>
    <p:extLst>
      <p:ext uri="{BB962C8B-B14F-4D97-AF65-F5344CB8AC3E}">
        <p14:creationId xmlns:p14="http://schemas.microsoft.com/office/powerpoint/2010/main" val="33264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BA9A87E-22AF-4EB2-AC2C-B8A8058CB19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13750"/>
          <a:stretch/>
        </p:blipFill>
        <p:spPr>
          <a:xfrm>
            <a:off x="0" y="0"/>
            <a:ext cx="9144000" cy="6858000"/>
          </a:xfrm>
          <a:prstGeom prst="rect">
            <a:avLst/>
          </a:prstGeom>
        </p:spPr>
      </p:pic>
      <p:sp>
        <p:nvSpPr>
          <p:cNvPr id="9" name="Rectangle 8">
            <a:extLst>
              <a:ext uri="{FF2B5EF4-FFF2-40B4-BE49-F238E27FC236}">
                <a16:creationId xmlns:a16="http://schemas.microsoft.com/office/drawing/2014/main" xmlns="" id="{0C320610-1BE6-4240-B90F-09EA0A699BCC}"/>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a:t>
            </a:r>
            <a:r>
              <a:rPr lang="en-US" sz="1351" dirty="0">
                <a:solidFill>
                  <a:prstClr val="white"/>
                </a:solidFill>
                <a:latin typeface="Trebuchet MS" panose="020B0603020202020204" pitchFamily="34" charset="0"/>
              </a:rPr>
              <a:t>4</a:t>
            </a:r>
            <a:endPar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16" name="Rectangle 15">
            <a:extLst>
              <a:ext uri="{FF2B5EF4-FFF2-40B4-BE49-F238E27FC236}">
                <a16:creationId xmlns:a16="http://schemas.microsoft.com/office/drawing/2014/main" xmlns="" id="{9643B36E-9B04-4FE2-8FF7-1B721D173518}"/>
              </a:ext>
            </a:extLst>
          </p:cNvPr>
          <p:cNvSpPr/>
          <p:nvPr/>
        </p:nvSpPr>
        <p:spPr>
          <a:xfrm>
            <a:off x="922474" y="102575"/>
            <a:ext cx="4096094" cy="40940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If the user </a:t>
            </a:r>
            <a:r>
              <a:rPr lang="en-US" sz="1351" dirty="0">
                <a:latin typeface="Trebuchet MS" panose="020B0603020202020204" pitchFamily="34" charset="0"/>
              </a:rPr>
              <a:t>Verify Faisal’s identity</a:t>
            </a:r>
            <a:r>
              <a:rPr lang="en-US" sz="1351" dirty="0">
                <a:solidFill>
                  <a:prstClr val="white"/>
                </a:solidFill>
                <a:latin typeface="Trebuchet MS" panose="020B0603020202020204" pitchFamily="34" charset="0"/>
              </a:rPr>
              <a:t>:</a:t>
            </a:r>
            <a:endParaRPr lang="en-US" sz="1351" dirty="0">
              <a:latin typeface="Trebuchet MS" panose="020B0603020202020204" pitchFamily="34" charset="0"/>
            </a:endParaRPr>
          </a:p>
        </p:txBody>
      </p:sp>
      <p:sp>
        <p:nvSpPr>
          <p:cNvPr id="10" name="Rectangle 9">
            <a:extLst>
              <a:ext uri="{FF2B5EF4-FFF2-40B4-BE49-F238E27FC236}">
                <a16:creationId xmlns:a16="http://schemas.microsoft.com/office/drawing/2014/main" xmlns="" id="{478BDBBF-E4DD-4F5E-8D77-A0916E15CB1E}"/>
              </a:ext>
            </a:extLst>
          </p:cNvPr>
          <p:cNvSpPr/>
          <p:nvPr/>
        </p:nvSpPr>
        <p:spPr>
          <a:xfrm>
            <a:off x="1016372" y="4202048"/>
            <a:ext cx="1586755" cy="387275"/>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Next Phase  </a:t>
            </a:r>
          </a:p>
        </p:txBody>
      </p:sp>
      <p:sp>
        <p:nvSpPr>
          <p:cNvPr id="12" name="Rectangle 11">
            <a:extLst>
              <a:ext uri="{FF2B5EF4-FFF2-40B4-BE49-F238E27FC236}">
                <a16:creationId xmlns:a16="http://schemas.microsoft.com/office/drawing/2014/main" xmlns="" id="{3D9EEDAE-3960-4516-81FC-CB0F28F9D5BE}"/>
              </a:ext>
            </a:extLst>
          </p:cNvPr>
          <p:cNvSpPr/>
          <p:nvPr/>
        </p:nvSpPr>
        <p:spPr>
          <a:xfrm>
            <a:off x="77099" y="2371252"/>
            <a:ext cx="3600450" cy="1581624"/>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Correct! </a:t>
            </a:r>
          </a:p>
          <a:p>
            <a:pPr algn="ctr"/>
            <a:r>
              <a:rPr lang="en-US" sz="1600" dirty="0">
                <a:latin typeface="Trebuchet MS" panose="020B0603020202020204" pitchFamily="34" charset="0"/>
              </a:rPr>
              <a:t>Always be aware of tailgating!</a:t>
            </a:r>
          </a:p>
          <a:p>
            <a:pPr algn="ctr"/>
            <a:r>
              <a:rPr lang="en-US" sz="1600" dirty="0">
                <a:latin typeface="Trebuchet MS" panose="020B0603020202020204" pitchFamily="34" charset="0"/>
              </a:rPr>
              <a:t>Never ever grant someone the access until you verify their identity. </a:t>
            </a:r>
          </a:p>
        </p:txBody>
      </p:sp>
    </p:spTree>
    <p:extLst>
      <p:ext uri="{BB962C8B-B14F-4D97-AF65-F5344CB8AC3E}">
        <p14:creationId xmlns:p14="http://schemas.microsoft.com/office/powerpoint/2010/main" val="31401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descr="cid:18d7d5b785b94c7ce56">
            <a:extLst>
              <a:ext uri="{FF2B5EF4-FFF2-40B4-BE49-F238E27FC236}">
                <a16:creationId xmlns:a16="http://schemas.microsoft.com/office/drawing/2014/main" xmlns="" id="{A4201C3F-D69A-4C77-96DE-A0C36EEC687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12776"/>
            <a:ext cx="9144001" cy="68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22947CC0-4905-4889-8CD0-65BA1889751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0" y="12776"/>
            <a:ext cx="9144000" cy="6832448"/>
          </a:xfrm>
          <a:prstGeom prst="rect">
            <a:avLst/>
          </a:prstGeom>
        </p:spPr>
      </p:pic>
      <p:sp>
        <p:nvSpPr>
          <p:cNvPr id="6" name="Rectangle 5">
            <a:extLst>
              <a:ext uri="{FF2B5EF4-FFF2-40B4-BE49-F238E27FC236}">
                <a16:creationId xmlns:a16="http://schemas.microsoft.com/office/drawing/2014/main" xmlns="" id="{D38E6C9D-E25E-4C82-AF80-B1B890215315}"/>
              </a:ext>
            </a:extLst>
          </p:cNvPr>
          <p:cNvSpPr/>
          <p:nvPr/>
        </p:nvSpPr>
        <p:spPr>
          <a:xfrm>
            <a:off x="377505" y="-133473"/>
            <a:ext cx="8649049" cy="1775012"/>
          </a:xfrm>
          <a:prstGeom prst="rect">
            <a:avLst/>
          </a:prstGeom>
          <a:noFill/>
          <a:ln>
            <a:noFill/>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Cyber Secure Mission</a:t>
            </a:r>
          </a:p>
        </p:txBody>
      </p:sp>
      <p:sp>
        <p:nvSpPr>
          <p:cNvPr id="10" name="Rectangle 9">
            <a:extLst>
              <a:ext uri="{FF2B5EF4-FFF2-40B4-BE49-F238E27FC236}">
                <a16:creationId xmlns:a16="http://schemas.microsoft.com/office/drawing/2014/main" xmlns="" id="{06DF1D47-1DF3-4272-B33E-47A75901A96B}"/>
              </a:ext>
            </a:extLst>
          </p:cNvPr>
          <p:cNvSpPr/>
          <p:nvPr/>
        </p:nvSpPr>
        <p:spPr>
          <a:xfrm>
            <a:off x="1672554" y="2371724"/>
            <a:ext cx="5798890" cy="2419351"/>
          </a:xfrm>
          <a:prstGeom prst="rect">
            <a:avLst/>
          </a:prstGeom>
          <a:solidFill>
            <a:srgbClr val="327EC4">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800" dirty="0">
                <a:latin typeface="Trebuchet MS" panose="020B0603020202020204" pitchFamily="34" charset="0"/>
              </a:rPr>
              <a:t>CONGRATULATIONS! </a:t>
            </a:r>
          </a:p>
          <a:p>
            <a:pPr algn="ctr"/>
            <a:r>
              <a:rPr lang="en-US" dirty="0">
                <a:latin typeface="Trebuchet MS" panose="020B0603020202020204" pitchFamily="34" charset="0"/>
              </a:rPr>
              <a:t>You have completed all phases. </a:t>
            </a:r>
          </a:p>
          <a:p>
            <a:pPr algn="ctr"/>
            <a:r>
              <a:rPr lang="en-US" dirty="0">
                <a:latin typeface="Trebuchet MS" panose="020B0603020202020204" pitchFamily="34" charset="0"/>
              </a:rPr>
              <a:t>Always remember to practice positive </a:t>
            </a:r>
          </a:p>
          <a:p>
            <a:pPr algn="ctr"/>
            <a:r>
              <a:rPr lang="en-US" dirty="0">
                <a:latin typeface="Trebuchet MS" panose="020B0603020202020204" pitchFamily="34" charset="0"/>
              </a:rPr>
              <a:t>cybersecurity behavior. </a:t>
            </a:r>
          </a:p>
          <a:p>
            <a:pPr algn="ctr"/>
            <a:endParaRPr lang="en-US" dirty="0">
              <a:latin typeface="Trebuchet MS" panose="020B0603020202020204" pitchFamily="34" charset="0"/>
            </a:endParaRPr>
          </a:p>
          <a:p>
            <a:pPr algn="ctr"/>
            <a:r>
              <a:rPr lang="en-US" dirty="0">
                <a:latin typeface="Trebuchet MS" panose="020B0603020202020204" pitchFamily="34" charset="0"/>
              </a:rPr>
              <a:t>Thank you,</a:t>
            </a:r>
          </a:p>
          <a:p>
            <a:pPr algn="ctr"/>
            <a:r>
              <a:rPr lang="en-US" dirty="0">
                <a:latin typeface="Trebuchet MS" panose="020B0603020202020204" pitchFamily="34" charset="0"/>
              </a:rPr>
              <a:t>OCPD IT</a:t>
            </a:r>
          </a:p>
        </p:txBody>
      </p:sp>
      <p:sp>
        <p:nvSpPr>
          <p:cNvPr id="2" name="AutoShape 2" descr="https://www.fdmgroup.com/wp-content/uploads/iStock-1463532939.jpg">
            <a:extLst>
              <a:ext uri="{FF2B5EF4-FFF2-40B4-BE49-F238E27FC236}">
                <a16:creationId xmlns:a16="http://schemas.microsoft.com/office/drawing/2014/main" xmlns="" id="{91C196AD-7C3B-4A4D-9D11-A4429B0661B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7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4" descr="cid:18d7e2c0e2d683d81ec18">
            <a:extLst>
              <a:ext uri="{FF2B5EF4-FFF2-40B4-BE49-F238E27FC236}">
                <a16:creationId xmlns:a16="http://schemas.microsoft.com/office/drawing/2014/main" xmlns="" id="{B31537BB-A154-4DF2-A410-A1FF392B4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peech Bubble: Oval 6">
            <a:extLst>
              <a:ext uri="{FF2B5EF4-FFF2-40B4-BE49-F238E27FC236}">
                <a16:creationId xmlns:a16="http://schemas.microsoft.com/office/drawing/2014/main" xmlns="" id="{76E28F74-2D1D-45EB-8037-052ABB5328D4}"/>
              </a:ext>
            </a:extLst>
          </p:cNvPr>
          <p:cNvSpPr/>
          <p:nvPr/>
        </p:nvSpPr>
        <p:spPr>
          <a:xfrm>
            <a:off x="1301676" y="1381686"/>
            <a:ext cx="2468880" cy="1444215"/>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Khalid: Where’s the menu? </a:t>
            </a:r>
          </a:p>
        </p:txBody>
      </p:sp>
      <p:sp>
        <p:nvSpPr>
          <p:cNvPr id="10" name="Speech Bubble: Oval 9">
            <a:extLst>
              <a:ext uri="{FF2B5EF4-FFF2-40B4-BE49-F238E27FC236}">
                <a16:creationId xmlns:a16="http://schemas.microsoft.com/office/drawing/2014/main" xmlns="" id="{55A23D21-C36E-4332-B60B-17DD39FE5D8C}"/>
              </a:ext>
            </a:extLst>
          </p:cNvPr>
          <p:cNvSpPr/>
          <p:nvPr/>
        </p:nvSpPr>
        <p:spPr>
          <a:xfrm>
            <a:off x="6009491" y="1381686"/>
            <a:ext cx="2468880" cy="1444215"/>
          </a:xfrm>
          <a:prstGeom prst="wedgeEllipseCallout">
            <a:avLst>
              <a:gd name="adj1" fmla="val 20997"/>
              <a:gd name="adj2" fmla="val 64176"/>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latin typeface="Trebuchet MS" panose="020B0603020202020204" pitchFamily="34" charset="0"/>
              </a:rPr>
              <a:t>Fahad: Here it is</a:t>
            </a:r>
          </a:p>
        </p:txBody>
      </p:sp>
      <p:sp>
        <p:nvSpPr>
          <p:cNvPr id="6" name="Rectangle 5">
            <a:extLst>
              <a:ext uri="{FF2B5EF4-FFF2-40B4-BE49-F238E27FC236}">
                <a16:creationId xmlns:a16="http://schemas.microsoft.com/office/drawing/2014/main" xmlns="" id="{894028BD-81EF-4DAC-B001-03628E1A7AEC}"/>
              </a:ext>
            </a:extLst>
          </p:cNvPr>
          <p:cNvSpPr/>
          <p:nvPr/>
        </p:nvSpPr>
        <p:spPr>
          <a:xfrm>
            <a:off x="119681" y="105561"/>
            <a:ext cx="719417" cy="206411"/>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Tree>
    <p:extLst>
      <p:ext uri="{BB962C8B-B14F-4D97-AF65-F5344CB8AC3E}">
        <p14:creationId xmlns:p14="http://schemas.microsoft.com/office/powerpoint/2010/main" val="417882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descr="cid:18d7e2b1d20e73017f0a">
            <a:extLst>
              <a:ext uri="{FF2B5EF4-FFF2-40B4-BE49-F238E27FC236}">
                <a16:creationId xmlns:a16="http://schemas.microsoft.com/office/drawing/2014/main" xmlns="" id="{A70E1E3E-FE0E-4880-BBAA-BC9432A28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 y="4764"/>
            <a:ext cx="9139237"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xplosion: 8 Points 3">
            <a:extLst>
              <a:ext uri="{FF2B5EF4-FFF2-40B4-BE49-F238E27FC236}">
                <a16:creationId xmlns:a16="http://schemas.microsoft.com/office/drawing/2014/main" xmlns="" id="{D87EEEB2-C2BE-4D8F-AB2B-AED115614D8D}"/>
              </a:ext>
            </a:extLst>
          </p:cNvPr>
          <p:cNvSpPr/>
          <p:nvPr/>
        </p:nvSpPr>
        <p:spPr>
          <a:xfrm>
            <a:off x="3141233" y="0"/>
            <a:ext cx="2444675" cy="1753496"/>
          </a:xfrm>
          <a:prstGeom prst="irregularSeal1">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600" dirty="0">
                <a:solidFill>
                  <a:srgbClr val="FF0000"/>
                </a:solidFill>
                <a:latin typeface="Trebuchet MS" panose="020B0603020202020204" pitchFamily="34" charset="0"/>
              </a:rPr>
              <a:t>Pop-up Message </a:t>
            </a:r>
          </a:p>
        </p:txBody>
      </p:sp>
      <p:sp>
        <p:nvSpPr>
          <p:cNvPr id="5" name="Rectangle 4">
            <a:extLst>
              <a:ext uri="{FF2B5EF4-FFF2-40B4-BE49-F238E27FC236}">
                <a16:creationId xmlns:a16="http://schemas.microsoft.com/office/drawing/2014/main" xmlns="" id="{4FB773F8-F883-4764-86B5-979708AA1856}"/>
              </a:ext>
            </a:extLst>
          </p:cNvPr>
          <p:cNvSpPr/>
          <p:nvPr/>
        </p:nvSpPr>
        <p:spPr>
          <a:xfrm>
            <a:off x="137161" y="123043"/>
            <a:ext cx="841787" cy="23196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
        <p:nvSpPr>
          <p:cNvPr id="7" name="Rectangle 6">
            <a:extLst>
              <a:ext uri="{FF2B5EF4-FFF2-40B4-BE49-F238E27FC236}">
                <a16:creationId xmlns:a16="http://schemas.microsoft.com/office/drawing/2014/main" xmlns="" id="{808A5688-2528-4EA2-BBB0-2CAF2B7FEE3C}"/>
              </a:ext>
            </a:extLst>
          </p:cNvPr>
          <p:cNvSpPr/>
          <p:nvPr/>
        </p:nvSpPr>
        <p:spPr>
          <a:xfrm>
            <a:off x="465267" y="6229688"/>
            <a:ext cx="1831366"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Scan it immediately  </a:t>
            </a:r>
          </a:p>
        </p:txBody>
      </p:sp>
      <p:sp>
        <p:nvSpPr>
          <p:cNvPr id="8" name="Rectangle 7">
            <a:extLst>
              <a:ext uri="{FF2B5EF4-FFF2-40B4-BE49-F238E27FC236}">
                <a16:creationId xmlns:a16="http://schemas.microsoft.com/office/drawing/2014/main" xmlns="" id="{2BD7AC95-4254-4A24-BFE9-9CCDE3422BAF}"/>
              </a:ext>
            </a:extLst>
          </p:cNvPr>
          <p:cNvSpPr/>
          <p:nvPr/>
        </p:nvSpPr>
        <p:spPr>
          <a:xfrm>
            <a:off x="6772941" y="6229687"/>
            <a:ext cx="1991854"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Verify its authenticity</a:t>
            </a:r>
          </a:p>
        </p:txBody>
      </p:sp>
    </p:spTree>
    <p:extLst>
      <p:ext uri="{BB962C8B-B14F-4D97-AF65-F5344CB8AC3E}">
        <p14:creationId xmlns:p14="http://schemas.microsoft.com/office/powerpoint/2010/main" val="37375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2" descr="cid:18d7e2b32cb51dbcdeec">
            <a:extLst>
              <a:ext uri="{FF2B5EF4-FFF2-40B4-BE49-F238E27FC236}">
                <a16:creationId xmlns:a16="http://schemas.microsoft.com/office/drawing/2014/main" xmlns="" id="{C1A415D9-0B7E-4424-BF8D-A4B4783C3DD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7330"/>
          <a:stretch/>
        </p:blipFill>
        <p:spPr bwMode="auto">
          <a:xfrm>
            <a:off x="0" y="4763"/>
            <a:ext cx="9164253"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7471DB0C-7DBA-4739-A7E1-48BC3C1BC84E}"/>
              </a:ext>
            </a:extLst>
          </p:cNvPr>
          <p:cNvSpPr/>
          <p:nvPr/>
        </p:nvSpPr>
        <p:spPr>
          <a:xfrm>
            <a:off x="53790" y="1486148"/>
            <a:ext cx="1751511" cy="38727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the user scan it:  </a:t>
            </a:r>
          </a:p>
        </p:txBody>
      </p:sp>
      <p:sp>
        <p:nvSpPr>
          <p:cNvPr id="6" name="Rectangle 5">
            <a:extLst>
              <a:ext uri="{FF2B5EF4-FFF2-40B4-BE49-F238E27FC236}">
                <a16:creationId xmlns:a16="http://schemas.microsoft.com/office/drawing/2014/main" xmlns="" id="{26233B64-5E71-4CDD-9F6A-FD205195C243}"/>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Tree>
    <p:extLst>
      <p:ext uri="{BB962C8B-B14F-4D97-AF65-F5344CB8AC3E}">
        <p14:creationId xmlns:p14="http://schemas.microsoft.com/office/powerpoint/2010/main" val="213453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3332"/>
        </a:solidFill>
        <a:effectLst/>
      </p:bgPr>
    </p:bg>
    <p:spTree>
      <p:nvGrpSpPr>
        <p:cNvPr id="1" name=""/>
        <p:cNvGrpSpPr/>
        <p:nvPr/>
      </p:nvGrpSpPr>
      <p:grpSpPr>
        <a:xfrm>
          <a:off x="0" y="0"/>
          <a:ext cx="0" cy="0"/>
          <a:chOff x="0" y="0"/>
          <a:chExt cx="0" cy="0"/>
        </a:xfrm>
      </p:grpSpPr>
      <p:pic>
        <p:nvPicPr>
          <p:cNvPr id="2050" name="Picture 4" descr="cid:18d7e2ad121fc00ceee4">
            <a:extLst>
              <a:ext uri="{FF2B5EF4-FFF2-40B4-BE49-F238E27FC236}">
                <a16:creationId xmlns:a16="http://schemas.microsoft.com/office/drawing/2014/main" xmlns="" id="{8865E842-105C-4D87-AC4C-7A0366DBB9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384" y="0"/>
            <a:ext cx="4567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xmlns="" id="{492CB8EE-2623-40A2-9362-4107851AC3C2}"/>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
        <p:nvSpPr>
          <p:cNvPr id="8" name="Rectangle 7">
            <a:extLst>
              <a:ext uri="{FF2B5EF4-FFF2-40B4-BE49-F238E27FC236}">
                <a16:creationId xmlns:a16="http://schemas.microsoft.com/office/drawing/2014/main" xmlns="" id="{219C9D86-879C-4677-B521-46856FC418B1}"/>
              </a:ext>
            </a:extLst>
          </p:cNvPr>
          <p:cNvSpPr/>
          <p:nvPr/>
        </p:nvSpPr>
        <p:spPr>
          <a:xfrm>
            <a:off x="2354684" y="2222205"/>
            <a:ext cx="4434632" cy="1318437"/>
          </a:xfrm>
          <a:prstGeom prst="rect">
            <a:avLst/>
          </a:prstGeom>
          <a:solidFill>
            <a:schemeClr val="accent3">
              <a:alpha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400" b="1" dirty="0">
                <a:solidFill>
                  <a:srgbClr val="FF3300"/>
                </a:solidFill>
                <a:latin typeface="Trebuchet MS" panose="020B0603020202020204" pitchFamily="34" charset="0"/>
              </a:rPr>
              <a:t>Your iPhone has been hacked</a:t>
            </a:r>
          </a:p>
        </p:txBody>
      </p:sp>
    </p:spTree>
    <p:extLst>
      <p:ext uri="{BB962C8B-B14F-4D97-AF65-F5344CB8AC3E}">
        <p14:creationId xmlns:p14="http://schemas.microsoft.com/office/powerpoint/2010/main" val="300664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3332"/>
        </a:solidFill>
        <a:effectLst/>
      </p:bgPr>
    </p:bg>
    <p:spTree>
      <p:nvGrpSpPr>
        <p:cNvPr id="1" name=""/>
        <p:cNvGrpSpPr/>
        <p:nvPr/>
      </p:nvGrpSpPr>
      <p:grpSpPr>
        <a:xfrm>
          <a:off x="0" y="0"/>
          <a:ext cx="0" cy="0"/>
          <a:chOff x="0" y="0"/>
          <a:chExt cx="0" cy="0"/>
        </a:xfrm>
      </p:grpSpPr>
      <p:pic>
        <p:nvPicPr>
          <p:cNvPr id="2050" name="Picture 4" descr="cid:18d7e2ad121fc00ceee4">
            <a:extLst>
              <a:ext uri="{FF2B5EF4-FFF2-40B4-BE49-F238E27FC236}">
                <a16:creationId xmlns:a16="http://schemas.microsoft.com/office/drawing/2014/main" xmlns="" id="{8865E842-105C-4D87-AC4C-7A0366DBB9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8384" y="0"/>
            <a:ext cx="4567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Electronic Security&quot; Images – Browse 525 Stock Photos, Vectors, and Video |  Adobe Stock">
            <a:extLst>
              <a:ext uri="{FF2B5EF4-FFF2-40B4-BE49-F238E27FC236}">
                <a16:creationId xmlns:a16="http://schemas.microsoft.com/office/drawing/2014/main" xmlns="" id="{06C6820A-E196-4026-A49C-FFF20DAB27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492CB8EE-2623-40A2-9362-4107851AC3C2}"/>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Stage 1</a:t>
            </a:r>
          </a:p>
        </p:txBody>
      </p:sp>
      <p:sp>
        <p:nvSpPr>
          <p:cNvPr id="9" name="Rectangle 8">
            <a:extLst>
              <a:ext uri="{FF2B5EF4-FFF2-40B4-BE49-F238E27FC236}">
                <a16:creationId xmlns:a16="http://schemas.microsoft.com/office/drawing/2014/main" xmlns="" id="{3FBC7CB4-6EB3-4207-80BB-67C96C0AC73C}"/>
              </a:ext>
            </a:extLst>
          </p:cNvPr>
          <p:cNvSpPr/>
          <p:nvPr/>
        </p:nvSpPr>
        <p:spPr>
          <a:xfrm>
            <a:off x="310727" y="1818168"/>
            <a:ext cx="3729644" cy="2232836"/>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If you find a suspicious QR code, never scan it until you verify its authenticity.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In the previous case, you can ask the waiter or search for the restaurant menu utilizing the restaurant’s social media accounts. </a:t>
            </a:r>
          </a:p>
        </p:txBody>
      </p:sp>
      <p:sp>
        <p:nvSpPr>
          <p:cNvPr id="10" name="Rectangle 9">
            <a:extLst>
              <a:ext uri="{FF2B5EF4-FFF2-40B4-BE49-F238E27FC236}">
                <a16:creationId xmlns:a16="http://schemas.microsoft.com/office/drawing/2014/main" xmlns="" id="{C436237F-B3C3-459B-A78E-35173748C3CA}"/>
              </a:ext>
            </a:extLst>
          </p:cNvPr>
          <p:cNvSpPr/>
          <p:nvPr/>
        </p:nvSpPr>
        <p:spPr>
          <a:xfrm>
            <a:off x="1382171" y="4357849"/>
            <a:ext cx="1586755" cy="387275"/>
          </a:xfrm>
          <a:prstGeom prst="rect">
            <a:avLst/>
          </a:prstGeom>
          <a:solidFill>
            <a:srgbClr val="C00000">
              <a:alpha val="5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000" dirty="0">
                <a:solidFill>
                  <a:prstClr val="white"/>
                </a:solidFill>
                <a:latin typeface="Trebuchet MS" panose="020B0603020202020204" pitchFamily="34" charset="0"/>
              </a:rPr>
              <a:t>Next Phase  </a:t>
            </a:r>
          </a:p>
        </p:txBody>
      </p:sp>
    </p:spTree>
    <p:extLst>
      <p:ext uri="{BB962C8B-B14F-4D97-AF65-F5344CB8AC3E}">
        <p14:creationId xmlns:p14="http://schemas.microsoft.com/office/powerpoint/2010/main" val="213928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70000" b="-70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BBA9A87E-22AF-4EB2-AC2C-B8A8058CB19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r="13750"/>
          <a:stretch/>
        </p:blipFill>
        <p:spPr>
          <a:xfrm>
            <a:off x="0" y="0"/>
            <a:ext cx="9144000" cy="6858000"/>
          </a:xfrm>
          <a:prstGeom prst="rect">
            <a:avLst/>
          </a:prstGeom>
        </p:spPr>
      </p:pic>
      <p:sp>
        <p:nvSpPr>
          <p:cNvPr id="9" name="Rectangle 8">
            <a:extLst>
              <a:ext uri="{FF2B5EF4-FFF2-40B4-BE49-F238E27FC236}">
                <a16:creationId xmlns:a16="http://schemas.microsoft.com/office/drawing/2014/main" xmlns="" id="{0C320610-1BE6-4240-B90F-09EA0A699BCC}"/>
              </a:ext>
            </a:extLst>
          </p:cNvPr>
          <p:cNvSpPr/>
          <p:nvPr/>
        </p:nvSpPr>
        <p:spPr>
          <a:xfrm>
            <a:off x="53791" y="116319"/>
            <a:ext cx="814892" cy="2064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Stage 1</a:t>
            </a:r>
          </a:p>
        </p:txBody>
      </p:sp>
      <p:sp>
        <p:nvSpPr>
          <p:cNvPr id="16" name="Rectangle 15">
            <a:extLst>
              <a:ext uri="{FF2B5EF4-FFF2-40B4-BE49-F238E27FC236}">
                <a16:creationId xmlns:a16="http://schemas.microsoft.com/office/drawing/2014/main" xmlns="" id="{9643B36E-9B04-4FE2-8FF7-1B721D173518}"/>
              </a:ext>
            </a:extLst>
          </p:cNvPr>
          <p:cNvSpPr/>
          <p:nvPr/>
        </p:nvSpPr>
        <p:spPr>
          <a:xfrm>
            <a:off x="848043" y="95689"/>
            <a:ext cx="4096094" cy="397733"/>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1351" dirty="0">
                <a:latin typeface="Trebuchet MS" panose="020B0603020202020204" pitchFamily="34" charset="0"/>
              </a:rPr>
              <a:t>If the user verify the QR code authenticity: </a:t>
            </a:r>
          </a:p>
        </p:txBody>
      </p:sp>
      <p:sp>
        <p:nvSpPr>
          <p:cNvPr id="10" name="Rectangle 9">
            <a:extLst>
              <a:ext uri="{FF2B5EF4-FFF2-40B4-BE49-F238E27FC236}">
                <a16:creationId xmlns:a16="http://schemas.microsoft.com/office/drawing/2014/main" xmlns="" id="{478BDBBF-E4DD-4F5E-8D77-A0916E15CB1E}"/>
              </a:ext>
            </a:extLst>
          </p:cNvPr>
          <p:cNvSpPr/>
          <p:nvPr/>
        </p:nvSpPr>
        <p:spPr>
          <a:xfrm>
            <a:off x="935358" y="4716398"/>
            <a:ext cx="1586755" cy="387275"/>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r>
              <a:rPr lang="en-US" sz="2000" dirty="0">
                <a:solidFill>
                  <a:schemeClr val="bg1"/>
                </a:solidFill>
                <a:latin typeface="Trebuchet MS" panose="020B0603020202020204" pitchFamily="34" charset="0"/>
              </a:rPr>
              <a:t>Next Phase  </a:t>
            </a:r>
          </a:p>
        </p:txBody>
      </p:sp>
      <p:sp>
        <p:nvSpPr>
          <p:cNvPr id="12" name="Rectangle 11">
            <a:extLst>
              <a:ext uri="{FF2B5EF4-FFF2-40B4-BE49-F238E27FC236}">
                <a16:creationId xmlns:a16="http://schemas.microsoft.com/office/drawing/2014/main" xmlns="" id="{3D9EEDAE-3960-4516-81FC-CB0F28F9D5BE}"/>
              </a:ext>
            </a:extLst>
          </p:cNvPr>
          <p:cNvSpPr/>
          <p:nvPr/>
        </p:nvSpPr>
        <p:spPr>
          <a:xfrm>
            <a:off x="152400" y="1256826"/>
            <a:ext cx="3390900" cy="3083443"/>
          </a:xfrm>
          <a:prstGeom prst="rect">
            <a:avLst/>
          </a:prstGeom>
          <a:solidFill>
            <a:srgbClr val="3BCCFF">
              <a:alpha val="49804"/>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lvl="0" algn="ctr"/>
            <a:r>
              <a:rPr lang="en-US" sz="2000" dirty="0">
                <a:solidFill>
                  <a:schemeClr val="bg1"/>
                </a:solidFill>
                <a:latin typeface="Trebuchet MS" panose="020B0603020202020204" pitchFamily="34" charset="0"/>
              </a:rPr>
              <a:t>Correct! </a:t>
            </a:r>
          </a:p>
          <a:p>
            <a:pPr lvl="0" algn="ctr"/>
            <a:r>
              <a:rPr lang="en-US" sz="1600" dirty="0">
                <a:solidFill>
                  <a:schemeClr val="bg1"/>
                </a:solidFill>
                <a:latin typeface="Trebuchet MS" panose="020B0603020202020204" pitchFamily="34" charset="0"/>
              </a:rPr>
              <a:t>If you find a suspicious QR code, never scan it until you verify its authenticity. </a:t>
            </a:r>
          </a:p>
          <a:p>
            <a:pPr lvl="0" algn="ctr"/>
            <a:endParaRPr lang="en-US" sz="1600" dirty="0">
              <a:solidFill>
                <a:schemeClr val="bg1"/>
              </a:solidFill>
              <a:latin typeface="Trebuchet MS" panose="020B0603020202020204" pitchFamily="34" charset="0"/>
            </a:endParaRPr>
          </a:p>
          <a:p>
            <a:pPr lvl="0" algn="ctr"/>
            <a:r>
              <a:rPr lang="en-US" sz="1600" dirty="0">
                <a:solidFill>
                  <a:schemeClr val="bg1"/>
                </a:solidFill>
                <a:latin typeface="Trebuchet MS" panose="020B0603020202020204" pitchFamily="34" charset="0"/>
              </a:rPr>
              <a:t>In the previous case, you can ask the waiter or search for the restaurant menu utilizing the restaurant’s social media accounts. </a:t>
            </a:r>
          </a:p>
        </p:txBody>
      </p:sp>
    </p:spTree>
    <p:extLst>
      <p:ext uri="{BB962C8B-B14F-4D97-AF65-F5344CB8AC3E}">
        <p14:creationId xmlns:p14="http://schemas.microsoft.com/office/powerpoint/2010/main" val="7633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ppt_x"/>
                                          </p:val>
                                        </p:tav>
                                        <p:tav tm="100000">
                                          <p:val>
                                            <p:strVal val="#ppt_x"/>
                                          </p:val>
                                        </p:tav>
                                      </p:tavLst>
                                    </p:anim>
                                    <p:anim calcmode="lin" valueType="num">
                                      <p:cBhvr additive="base">
                                        <p:cTn id="14" dur="3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19434</TotalTime>
  <Words>921</Words>
  <Application>Microsoft Office PowerPoint</Application>
  <PresentationFormat>عرض على الشاشة (3:4)‏</PresentationFormat>
  <Paragraphs>148</Paragraphs>
  <Slides>38</Slides>
  <Notes>0</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38</vt:i4>
      </vt:variant>
    </vt:vector>
  </HeadingPairs>
  <TitlesOfParts>
    <vt:vector size="43" baseType="lpstr">
      <vt:lpstr>Arial</vt:lpstr>
      <vt:lpstr>Calibri</vt:lpstr>
      <vt:lpstr>Calibri Light</vt:lpstr>
      <vt:lpstr>Trebuchet MS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Aljoaib, Deema A</dc:creator>
  <cp:lastModifiedBy>رغد خالد الزهراني</cp:lastModifiedBy>
  <cp:revision>88</cp:revision>
  <dcterms:created xsi:type="dcterms:W3CDTF">2024-02-06T06:39:08Z</dcterms:created>
  <dcterms:modified xsi:type="dcterms:W3CDTF">2024-03-20T11:15:16Z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76ec7a-5c1c-40d8-b713-034aac8a6cec_Enabled">
    <vt:lpwstr>True</vt:lpwstr>
  </property>
  <property fmtid="{D5CDD505-2E9C-101B-9397-08002B2CF9AE}" pid="3" name="MSIP_Label_b176ec7a-5c1c-40d8-b713-034aac8a6cec_SiteId">
    <vt:lpwstr>5a1e0c10-68b1-4667-974b-f394ba989c51</vt:lpwstr>
  </property>
  <property fmtid="{D5CDD505-2E9C-101B-9397-08002B2CF9AE}" pid="4" name="MSIP_Label_b176ec7a-5c1c-40d8-b713-034aac8a6cec_Owner">
    <vt:lpwstr>ALJOAIDA@aramco.com</vt:lpwstr>
  </property>
  <property fmtid="{D5CDD505-2E9C-101B-9397-08002B2CF9AE}" pid="5" name="MSIP_Label_b176ec7a-5c1c-40d8-b713-034aac8a6cec_SetDate">
    <vt:lpwstr>2024-02-06T12:28:00.0675032Z</vt:lpwstr>
  </property>
  <property fmtid="{D5CDD505-2E9C-101B-9397-08002B2CF9AE}" pid="6" name="MSIP_Label_b176ec7a-5c1c-40d8-b713-034aac8a6cec_Name">
    <vt:lpwstr>Company General Use</vt:lpwstr>
  </property>
  <property fmtid="{D5CDD505-2E9C-101B-9397-08002B2CF9AE}" pid="7" name="MSIP_Label_b176ec7a-5c1c-40d8-b713-034aac8a6cec_Application">
    <vt:lpwstr>Microsoft Azure Information Protection</vt:lpwstr>
  </property>
  <property fmtid="{D5CDD505-2E9C-101B-9397-08002B2CF9AE}" pid="8" name="MSIP_Label_b176ec7a-5c1c-40d8-b713-034aac8a6cec_ActionId">
    <vt:lpwstr>0e3e3df0-eb56-49df-9440-f7ad2e9a620c</vt:lpwstr>
  </property>
  <property fmtid="{D5CDD505-2E9C-101B-9397-08002B2CF9AE}" pid="9" name="MSIP_Label_b176ec7a-5c1c-40d8-b713-034aac8a6cec_Extended_MSFT_Method">
    <vt:lpwstr>Automatic</vt:lpwstr>
  </property>
  <property fmtid="{D5CDD505-2E9C-101B-9397-08002B2CF9AE}" pid="10" name="Sensitivity">
    <vt:lpwstr>Company General Use</vt:lpwstr>
  </property>
</Properties>
</file>